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56" r:id="rId3"/>
    <p:sldId id="340" r:id="rId4"/>
    <p:sldId id="339" r:id="rId5"/>
    <p:sldId id="344" r:id="rId6"/>
    <p:sldId id="343" r:id="rId7"/>
    <p:sldId id="261" r:id="rId8"/>
    <p:sldId id="333" r:id="rId9"/>
    <p:sldId id="263" r:id="rId10"/>
    <p:sldId id="264" r:id="rId11"/>
    <p:sldId id="354" r:id="rId12"/>
    <p:sldId id="348" r:id="rId13"/>
    <p:sldId id="355" r:id="rId14"/>
    <p:sldId id="349" r:id="rId15"/>
    <p:sldId id="350" r:id="rId16"/>
    <p:sldId id="351" r:id="rId17"/>
    <p:sldId id="267" r:id="rId18"/>
    <p:sldId id="268" r:id="rId19"/>
    <p:sldId id="347" r:id="rId20"/>
    <p:sldId id="270" r:id="rId21"/>
    <p:sldId id="271" r:id="rId22"/>
    <p:sldId id="272" r:id="rId23"/>
    <p:sldId id="319" r:id="rId24"/>
    <p:sldId id="328" r:id="rId25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5F5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89403" autoAdjust="0"/>
  </p:normalViewPr>
  <p:slideViewPr>
    <p:cSldViewPr>
      <p:cViewPr>
        <p:scale>
          <a:sx n="75" d="100"/>
          <a:sy n="75" d="100"/>
        </p:scale>
        <p:origin x="-7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F39E659-60AF-4BDD-90DB-C52D92B956B8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8A2B9A-8909-4894-97C1-1D26F92446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 με τις παραμέτρους του προσομοιώματος,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μαθηματικής συνέπειας, η παράμετρος Α κεφαλαίο θα πρέπει να είναι ίση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φυσικής συνέπειας, το άθροισμα των παραμέτρων β+γ θα πρέπει να είναι ίσο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...οπότε η υστερητική παράμετρος παίρνει τιμές στο διάστημα [-1,1].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παράμετρος α μικρό είναι ο λόγος της μετελαστικής προς την αρχική δυσκαμψία,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εκθετική παράμετρος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καθορίζει την οξύτητα μετάβασης από τον ελαστικό στον μετελαστικό κλάδο. Για μεγάλες τιμές της εκθετικής παραμέτρου, το προσομοίωμα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πλησιάζει το διγραμμικό.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Και οι παράμετροι β και γ, και ιδιαίτερα η μεταξύ τους ανισοτική σχέση καθορίζει την μορφή των υστερητικών βρόχων. Όταν γ&gt;β ο βρόχος είναι ελλειψοειδής, όταν γ&lt;β παίρνει την μορφή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ενώ όταν β=γ οι κλάδοι αποφόρτισης είναι ευθείες γραμμές.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 με τις παραμέτρους του προσομοιώματος,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μαθηματικής συνέπειας, η παράμετρος Α κεφαλαίο θα πρέπει να είναι ίση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φυσικής συνέπειας, το άθροισμα των παραμέτρων β+γ θα πρέπει να είναι ίσο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...οπότε η υστερητική παράμετρος παίρνει τιμές στο διάστημα [-1,1].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παράμετρος α μικρό είναι ο λόγος της μετελαστικής προς την αρχική δυσκαμψία,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εκθετική παράμετρος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καθορίζει την οξύτητα μετάβασης από τον ελαστικό στον μετελαστικό κλάδο. Για μεγάλες τιμές της εκθετικής παραμέτρου, το προσομοίωμα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πλησιάζει το διγραμμικό.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Και οι παράμετροι β και γ, και ιδιαίτερα η μεταξύ τους ανισοτική σχέση καθορίζει την μορφή των υστερητικών βρόχων. Όταν γ&gt;β ο βρόχος είναι ελλειψοειδής, όταν γ&lt;β παίρνει την μορφή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ενώ όταν β=γ οι κλάδοι αποφόρτισης είναι ευθείες γραμμές.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 με τις παραμέτρους του προσομοιώματος,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μαθηματικής συνέπειας, η παράμετρος Α κεφαλαίο θα πρέπει να είναι ίση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φυσικής συνέπειας, το άθροισμα των παραμέτρων β+γ θα πρέπει να είναι ίσο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...οπότε η υστερητική παράμετρος παίρνει τιμές στο διάστημα [-1,1].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παράμετρος α μικρό είναι ο λόγος της μετελαστικής προς την αρχική δυσκαμψία,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εκθετική παράμετρος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καθορίζει την οξύτητα μετάβασης από τον ελαστικό στον μετελαστικό κλάδο. Για μεγάλες τιμές της εκθετικής παραμέτρου, το προσομοίωμα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πλησιάζει το διγραμμικό.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Και οι παράμετροι β και γ, και ιδιαίτερα η μεταξύ τους ανισοτική σχέση καθορίζει την μορφή των υστερητικών βρόχων. Όταν γ&gt;β ο βρόχος είναι ελλειψοειδής, όταν γ&lt;β παίρνει την μορφή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ενώ όταν β=γ οι κλάδοι αποφόρτισης είναι ευθείες γραμμές.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 με τις παραμέτρους του προσομοιώματος,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μαθηματικής συνέπειας, η παράμετρος Α κεφαλαίο θα πρέπει να είναι ίση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φυσικής συνέπειας, το άθροισμα των παραμέτρων β+γ θα πρέπει να είναι ίσο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...οπότε η υστερητική παράμετρος παίρνει τιμές στο διάστημα [-1,1].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παράμετρος α μικρό είναι ο λόγος της μετελαστικής προς την αρχική δυσκαμψία,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εκθετική παράμετρος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καθορίζει την οξύτητα μετάβασης από τον ελαστικό στον μετελαστικό κλάδο. Για μεγάλες τιμές της εκθετικής παραμέτρου, το προσομοίωμα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πλησιάζει το διγραμμικό.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Και οι παράμετροι β και γ, και ιδιαίτερα η μεταξύ τους ανισοτική σχέση καθορίζει την μορφή των υστερητικών βρόχων. Όταν γ&gt;β ο βρόχος είναι ελλειψοειδής, όταν γ&lt;β παίρνει την μορφή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ενώ όταν β=γ οι κλάδοι αποφόρτισης είναι ευθείες γραμμές.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 με τις παραμέτρους του προσομοιώματος,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μαθηματικής συνέπειας, η παράμετρος Α κεφαλαίο θα πρέπει να είναι ίση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φυσικής συνέπειας, το άθροισμα των παραμέτρων β+γ θα πρέπει να είναι ίσο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...οπότε η υστερητική παράμετρος παίρνει τιμές στο διάστημα [-1,1].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παράμετρος α μικρό είναι ο λόγος της μετελαστικής προς την αρχική δυσκαμψία,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εκθετική παράμετρος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καθορίζει την οξύτητα μετάβασης από τον ελαστικό στον μετελαστικό κλάδο. Για μεγάλες τιμές της εκθετικής παραμέτρου, το προσομοίωμα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πλησιάζει το διγραμμικό.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Και οι παράμετροι β και γ, και ιδιαίτερα η μεταξύ τους ανισοτική σχέση καθορίζει την μορφή των υστερητικών βρόχων. Όταν γ&gt;β ο βρόχος είναι ελλειψοειδής, όταν γ&lt;β παίρνει την μορφή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ενώ όταν β=γ οι κλάδοι αποφόρτισης είναι ευθείες γραμμές.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 με τις παραμέτρους του προσομοιώματος,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μαθηματικής συνέπειας, η παράμετρος Α κεφαλαίο θα πρέπει να είναι ίση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φυσικής συνέπειας, το άθροισμα των παραμέτρων β+γ θα πρέπει να είναι ίσο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...οπότε η υστερητική παράμετρος παίρνει τιμές στο διάστημα [-1,1].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παράμετρος α μικρό είναι ο λόγος της μετελαστικής προς την αρχική δυσκαμψία,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εκθετική παράμετρος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καθορίζει την οξύτητα μετάβασης από τον ελαστικό στον μετελαστικό κλάδο. Για μεγάλες τιμές της εκθετικής παραμέτρου, το προσομοίωμα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πλησιάζει το διγραμμικό.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Και οι παράμετροι β και γ, και ιδιαίτερα η μεταξύ τους ανισοτική σχέση καθορίζει την μορφή των υστερητικών βρόχων. Όταν γ&gt;β ο βρόχος είναι ελλειψοειδής, όταν γ&lt;β παίρνει την μορφή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ενώ όταν β=γ οι κλάδοι αποφόρτισης είναι ευθείες γραμμές.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Σχετικά με τις παραμέτρους του προσομοιώματος,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μαθηματικής συνέπειας, η παράμετρος Α κεφαλαίο θα πρέπει να είναι ίση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...για λόγους φυσικής συνέπειας, το άθροισμα των παραμέτρων β+γ θα πρέπει να είναι ίσο με την μονάδα,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...οπότε η υστερητική παράμετρος παίρνει τιμές στο διάστημα [-1,1].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παράμετρος α μικρό είναι ο λόγος της μετελαστικής προς την αρχική δυσκαμψία,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εκθετική παράμετρος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καθορίζει την οξύτητα μετάβασης από τον ελαστικό στον μετελαστικό κλάδο. Για μεγάλες τιμές της εκθετικής παραμέτρου, το προσομοίωμα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πλησιάζει το διγραμμικό.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Και οι παράμετροι β και γ, και ιδιαίτερα η μεταξύ τους ανισοτική σχέση καθορίζει την μορφή των υστερητικών βρόχων. Όταν γ&gt;β ο βρόχος είναι ελλειψοειδής, όταν γ&lt;β παίρνει την μορφή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ενώ όταν β=γ οι κλάδοι αποφόρτισης είναι ευθείες γραμμές.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300" dirty="0" smtClean="0">
                <a:solidFill>
                  <a:schemeClr val="tx2"/>
                </a:solidFill>
              </a:rPr>
              <a:t>Το προσομοίωμα </a:t>
            </a:r>
            <a:r>
              <a:rPr lang="en-US" sz="1300" dirty="0" smtClean="0">
                <a:solidFill>
                  <a:schemeClr val="tx2"/>
                </a:solidFill>
              </a:rPr>
              <a:t>Bouc – Wen</a:t>
            </a:r>
            <a:r>
              <a:rPr lang="el-GR" sz="1300" dirty="0" smtClean="0">
                <a:solidFill>
                  <a:schemeClr val="tx2"/>
                </a:solidFill>
              </a:rPr>
              <a:t> είναι ένα ομαλό υστερητικό προσομοίωμα το οποίο μπορεί να περιγράψει πρακτικά κάθε μορφή υστερητικού βρόχου. </a:t>
            </a:r>
          </a:p>
          <a:p>
            <a:r>
              <a:rPr lang="el-GR" sz="1300" dirty="0" smtClean="0">
                <a:solidFill>
                  <a:schemeClr val="tx2"/>
                </a:solidFill>
              </a:rPr>
              <a:t>Η περιγραφή γίνεται με έναν βασικό υστερητικό βρόχο, στον οποίο ενσωματώνονται κατά περίπτωση κατάλληλοι μηχανισμοί για την αντιμετώπιση επιπλέον φαινομένων όπως η μείωση της αντοχής, η μείωση της δυσκαμψίας, η στένωση, η παραμορφωσιακή κράτυνση κ.α.</a:t>
            </a:r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response under</a:t>
            </a:r>
            <a:r>
              <a:rPr lang="en-US" baseline="0" dirty="0" smtClean="0"/>
              <a:t> cyclic excitation of many materials and structures takes the well-known form of hysteretic loops. </a:t>
            </a:r>
            <a:r>
              <a:rPr lang="en-US" dirty="0" smtClean="0"/>
              <a:t> Examples include…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300" dirty="0" smtClean="0">
                <a:solidFill>
                  <a:schemeClr val="tx2"/>
                </a:solidFill>
              </a:rPr>
              <a:t>Το προσομοίωμα </a:t>
            </a:r>
            <a:r>
              <a:rPr lang="en-US" sz="1300" dirty="0" smtClean="0">
                <a:solidFill>
                  <a:schemeClr val="tx2"/>
                </a:solidFill>
              </a:rPr>
              <a:t>Bouc – Wen</a:t>
            </a:r>
            <a:r>
              <a:rPr lang="el-GR" sz="1300" dirty="0" smtClean="0">
                <a:solidFill>
                  <a:schemeClr val="tx2"/>
                </a:solidFill>
              </a:rPr>
              <a:t> είναι ένα ομαλό υστερητικό προσομοίωμα το οποίο μπορεί να περιγράψει πρακτικά κάθε μορφή υστερητικού βρόχου. </a:t>
            </a:r>
          </a:p>
          <a:p>
            <a:r>
              <a:rPr lang="el-GR" sz="1300" dirty="0" smtClean="0">
                <a:solidFill>
                  <a:schemeClr val="tx2"/>
                </a:solidFill>
              </a:rPr>
              <a:t>Η περιγραφή γίνεται με έναν βασικό υστερητικό βρόχο, στον οποίο ενσωματώνονται κατά περίπτωση κατάλληλοι μηχανισμοί για την αντιμετώπιση επιπλέον φαινομένων όπως η μείωση της αντοχής, η μείωση της δυσκαμψίας, η στένωση, η παραμορφωσιακή κράτυνση κ.α.</a:t>
            </a:r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να αναδείξουμε τον μηχανισμό λειτουργίας του προσομοιώματος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ξεκινάμε από το απλό διγραμμικό προσομοίωμα της εικόνας, όπου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γενικευμένη δύναμη διαρροής,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γενικευμένη παραμόρφωση διαρροής και α μικρό ο λόγος της μετελαστικής δυσκαμψίας προς την αρχική.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 φέρουμε μια ευθεία παράλληλη προς τον μετελαστικό κλάδο, παρατηρούμε ότι η απόκριση μπορεί να χωριστεί σε δύο τμήματα.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κάτω τμήμα αντιστοιχεί σε μια γραμμικώς ελαστική απόκριση, ενώ το άνω τμήμα αντιστοιχεί σε μια υστερητική απόκριση η οποία παρουσιάζει μια μέγιστη τιμή.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 πολλαπλασιάσουμε την υστερητική απόκριση με μια αδιάστατη υστερητική παράμετρο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η οποία ακολουθεί κατάλληλη διαφορική εξίσωση και παίρνει τιμές στο διάστημα [-1,1], τότε παίρνουμε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έναν ομαλό βασικό υστερητικό βρόχο.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Έτσι,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δύναμη επαναφοράς...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Ενώ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υστερητική παράμετρος...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Όπου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Έτσι, το προσομοίωμα μπορεί να θεωρηθεί ότι αποτελείται από δύο ελατήρια συνδεδεμένα παράλληλα, όπου η δυσκαμψία του ελαστικού ελατηρίου ισούται με την μετελαστική δυσκαμψία του συστήματος.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B9A-8909-4894-97C1-1D26F92446AA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147456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147456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47456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1474567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1474568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1474569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/>
            </a:p>
          </p:txBody>
        </p:sp>
        <p:sp>
          <p:nvSpPr>
            <p:cNvPr id="1474570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571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745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0947" y="96838"/>
            <a:ext cx="1919654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985" y="96838"/>
            <a:ext cx="5618285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985" y="96838"/>
            <a:ext cx="7678615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66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96839"/>
            <a:ext cx="7158404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570" y="1981200"/>
            <a:ext cx="376017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0424" y="1981200"/>
            <a:ext cx="376017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0424" y="4114800"/>
            <a:ext cx="376017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63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570" y="1981200"/>
            <a:ext cx="37601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424" y="1981200"/>
            <a:ext cx="37601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/>
          </a:p>
        </p:txBody>
      </p:sp>
      <p:sp>
        <p:nvSpPr>
          <p:cNvPr id="147353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/>
          </a:p>
        </p:txBody>
      </p:sp>
      <p:sp>
        <p:nvSpPr>
          <p:cNvPr id="1473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985" y="96839"/>
            <a:ext cx="7158404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4735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569" y="1981200"/>
            <a:ext cx="766103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14735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6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A6D0981-B59C-4A75-A1D4-86EBA3057C8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1473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l-GR"/>
          </a:p>
        </p:txBody>
      </p:sp>
      <p:sp>
        <p:nvSpPr>
          <p:cNvPr id="14735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4EBC233-E5CC-4BCD-962D-ACD9399D99A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7354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73546" name="Freeform 10"/>
          <p:cNvSpPr>
            <a:spLocks noChangeArrowheads="1"/>
          </p:cNvSpPr>
          <p:nvPr/>
        </p:nvSpPr>
        <p:spPr bwMode="auto">
          <a:xfrm>
            <a:off x="8263304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gif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Relationship Id="rId9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5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7.gif"/><Relationship Id="rId7" Type="http://schemas.openxmlformats.org/officeDocument/2006/relationships/image" Target="../media/image71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435" y="260336"/>
            <a:ext cx="1270000" cy="11684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61025" y="3573016"/>
            <a:ext cx="5602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b="1" dirty="0" smtClean="0">
                <a:solidFill>
                  <a:schemeClr val="tx2"/>
                </a:solidFill>
              </a:rPr>
              <a:t>by Aristotelis E. Charalampakis</a:t>
            </a:r>
            <a:br>
              <a:rPr lang="en-US" sz="2200" b="1" dirty="0" smtClean="0">
                <a:solidFill>
                  <a:schemeClr val="tx2"/>
                </a:solidFill>
              </a:rPr>
            </a:br>
            <a:endParaRPr lang="en-US" sz="1600" b="1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tx2"/>
                </a:solidFill>
              </a:rPr>
              <a:t>National Technical University of Athens, Greece (NTUA)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15616" y="1844824"/>
            <a:ext cx="66884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600" b="1" dirty="0" smtClean="0">
                <a:solidFill>
                  <a:schemeClr val="tx2"/>
                </a:solidFill>
              </a:rPr>
              <a:t>Parameters of Bouc-Wen model revisited</a:t>
            </a:r>
            <a:endParaRPr lang="el-GR" sz="2600" b="1" dirty="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01920" y="5805264"/>
            <a:ext cx="4968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2"/>
                </a:solidFill>
              </a:rPr>
              <a:t>9th HSTAM International Congress on Mechanics</a:t>
            </a:r>
          </a:p>
          <a:p>
            <a:pPr algn="ctr" eaLnBrk="0" hangingPunct="0"/>
            <a:r>
              <a:rPr lang="en-US" sz="1600" b="1" dirty="0" smtClean="0">
                <a:solidFill>
                  <a:schemeClr val="tx2"/>
                </a:solidFill>
              </a:rPr>
              <a:t>July 12-14, 2010 | Limassol, Cyprus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Parameter </a:t>
            </a:r>
            <a:r>
              <a:rPr lang="en-US" sz="2400" b="1" i="1" dirty="0" smtClean="0">
                <a:solidFill>
                  <a:schemeClr val="tx2"/>
                </a:solidFill>
              </a:rPr>
              <a:t>A</a:t>
            </a:r>
            <a:endParaRPr lang="en-GB" sz="2400" b="1" i="1" dirty="0">
              <a:solidFill>
                <a:schemeClr val="tx2"/>
              </a:solidFill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142844" y="1844824"/>
            <a:ext cx="882164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The original model has one redundant parameter</a:t>
            </a:r>
            <a:r>
              <a:rPr lang="en-US" dirty="0" smtClean="0">
                <a:solidFill>
                  <a:schemeClr val="tx2"/>
                </a:solidFill>
              </a:rPr>
              <a:t>. Consequently there is a multitude of parameter vectors that produce an identical response for a given excitation</a:t>
            </a:r>
            <a:r>
              <a:rPr lang="en-US" b="1" baseline="30000" dirty="0" smtClean="0">
                <a:solidFill>
                  <a:schemeClr val="tx2"/>
                </a:solidFill>
              </a:rPr>
              <a:t>[1]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55" name="Picture 54" descr="08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373216"/>
            <a:ext cx="517208" cy="242888"/>
          </a:xfrm>
          <a:prstGeom prst="rect">
            <a:avLst/>
          </a:prstGeom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0" y="6334780"/>
            <a:ext cx="900115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[1] </a:t>
            </a:r>
            <a:r>
              <a:rPr lang="en-US" sz="1400" dirty="0" smtClean="0"/>
              <a:t>F. Ma, H. Zhang, A. </a:t>
            </a:r>
            <a:r>
              <a:rPr lang="en-US" sz="1400" dirty="0" err="1" smtClean="0"/>
              <a:t>Bockstedte</a:t>
            </a:r>
            <a:r>
              <a:rPr lang="en-US" sz="1400" dirty="0" smtClean="0"/>
              <a:t>, G. C. Foliente, P. </a:t>
            </a:r>
            <a:r>
              <a:rPr lang="en-US" sz="1400" dirty="0" err="1" smtClean="0"/>
              <a:t>Paevere</a:t>
            </a:r>
            <a:r>
              <a:rPr lang="en-US" sz="1400" dirty="0" smtClean="0"/>
              <a:t> (2004) “Parameter Analysis of the Differential Model of Hysteresis”, Journal of Applied Mechanics ASME, 71:342–349</a:t>
            </a:r>
            <a:r>
              <a:rPr lang="el-GR" sz="1400" dirty="0" smtClean="0"/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79512" y="2852936"/>
            <a:ext cx="882164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This problem is critical.</a:t>
            </a:r>
            <a:r>
              <a:rPr lang="en-US" dirty="0" smtClean="0">
                <a:solidFill>
                  <a:schemeClr val="tx2"/>
                </a:solidFill>
              </a:rPr>
              <a:t> For instance, during identification of the unknown model parameters we use a specific excitation and we may derive anyone of this multitude of results. 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79512" y="3861048"/>
            <a:ext cx="882164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This result may be totally inappropriate when the excitation is changed. Consequently, </a:t>
            </a:r>
            <a:r>
              <a:rPr lang="en-US" b="1" dirty="0" smtClean="0">
                <a:solidFill>
                  <a:schemeClr val="tx2"/>
                </a:solidFill>
              </a:rPr>
              <a:t>the model cannot predict the response of the actual system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79512" y="4653136"/>
            <a:ext cx="882164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For many reasons, the best way to treat this redundancy is by fixing parameter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 to unity. </a:t>
            </a:r>
            <a:r>
              <a:rPr lang="en-US" b="1" dirty="0" smtClean="0">
                <a:solidFill>
                  <a:schemeClr val="tx2"/>
                </a:solidFill>
              </a:rPr>
              <a:t>Thus, for reasons of mathematical consistency: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79512" y="5661248"/>
            <a:ext cx="882164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This is preferable to elaborate on whole new “normalized” Bouc-Wen models</a:t>
            </a:r>
            <a:r>
              <a:rPr lang="en-US" dirty="0" smtClean="0">
                <a:solidFill>
                  <a:schemeClr val="tx2"/>
                </a:solidFill>
              </a:rPr>
              <a:t>, with parameters that do not bear physical representation.</a:t>
            </a:r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/>
      <p:bldP spid="7" grpId="0"/>
      <p:bldP spid="8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Parameter </a:t>
            </a:r>
            <a:r>
              <a:rPr lang="en-US" sz="2400" b="1" i="1" dirty="0" smtClean="0">
                <a:solidFill>
                  <a:schemeClr val="tx2"/>
                </a:solidFill>
              </a:rPr>
              <a:t>A</a:t>
            </a:r>
            <a:endParaRPr lang="en-GB" sz="2400" b="1" i="1" dirty="0">
              <a:solidFill>
                <a:schemeClr val="tx2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0" y="6146720"/>
            <a:ext cx="9001156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[1] A.E. Charalampakis, V.K. Koumousis (2006) “Parameter Estimation of Bouc-Wen Hysteretic Systems using </a:t>
            </a:r>
            <a:r>
              <a:rPr lang="en-US" sz="1400" dirty="0" err="1" smtClean="0">
                <a:solidFill>
                  <a:schemeClr val="tx2"/>
                </a:solidFill>
              </a:rPr>
              <a:t>Sawtooth</a:t>
            </a:r>
            <a:r>
              <a:rPr lang="en-US" sz="1400" dirty="0" smtClean="0">
                <a:solidFill>
                  <a:schemeClr val="tx2"/>
                </a:solidFill>
              </a:rPr>
              <a:t> Genetic Algorithm”, Proceedings of the Fifth International Conference on Engineering Computational Technology, Las Palmas de Gran </a:t>
            </a:r>
            <a:r>
              <a:rPr lang="en-US" sz="1400" dirty="0" err="1" smtClean="0">
                <a:solidFill>
                  <a:schemeClr val="tx2"/>
                </a:solidFill>
              </a:rPr>
              <a:t>Canaria</a:t>
            </a:r>
            <a:r>
              <a:rPr lang="en-US" sz="1400" dirty="0" smtClean="0">
                <a:solidFill>
                  <a:schemeClr val="tx2"/>
                </a:solidFill>
              </a:rPr>
              <a:t>, Spain.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662237" cy="29654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618" y="2219151"/>
            <a:ext cx="2662238" cy="29654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6" y="1700039"/>
            <a:ext cx="259873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</a:rPr>
              <a:t>El Centro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940152" y="1569864"/>
            <a:ext cx="267287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Simple Sinusoidal Excitation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(T=25 sec, Amplitude=10)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9512" y="5229200"/>
            <a:ext cx="8784976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The response of the identified system is almost identical with the one of the true system for the El Centro excitation (</a:t>
            </a:r>
            <a:r>
              <a:rPr lang="en-US" b="1" dirty="0" smtClean="0">
                <a:solidFill>
                  <a:schemeClr val="tx2"/>
                </a:solidFill>
              </a:rPr>
              <a:t>which was used for the identification process</a:t>
            </a:r>
            <a:r>
              <a:rPr lang="en-US" dirty="0" smtClean="0">
                <a:solidFill>
                  <a:schemeClr val="tx2"/>
                </a:solidFill>
              </a:rPr>
              <a:t>). </a:t>
            </a:r>
            <a:r>
              <a:rPr lang="en-US" b="1" dirty="0" smtClean="0">
                <a:solidFill>
                  <a:schemeClr val="tx2"/>
                </a:solidFill>
              </a:rPr>
              <a:t>This does not necessarily hold for other excitations</a:t>
            </a:r>
            <a:r>
              <a:rPr lang="en-US" b="1" baseline="30000" dirty="0" smtClean="0">
                <a:solidFill>
                  <a:schemeClr val="tx2"/>
                </a:solidFill>
              </a:rPr>
              <a:t>[1]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16" name="Group 68"/>
          <p:cNvGraphicFramePr>
            <a:graphicFrameLocks noGrp="1"/>
          </p:cNvGraphicFramePr>
          <p:nvPr/>
        </p:nvGraphicFramePr>
        <p:xfrm>
          <a:off x="515193" y="1858789"/>
          <a:ext cx="2630488" cy="3310128"/>
        </p:xfrm>
        <a:graphic>
          <a:graphicData uri="http://schemas.openxmlformats.org/drawingml/2006/table">
            <a:tbl>
              <a:tblPr/>
              <a:tblGrid>
                <a:gridCol w="1011238"/>
                <a:gridCol w="774700"/>
                <a:gridCol w="84455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value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Est.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value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1.0000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57.6596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0.1000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0.3125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0.9000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0.9844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2.0000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1.9454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0.1000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0.8105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GB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l-GR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2.8600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1.9977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r>
                        <a:rPr kumimoji="0" lang="en-GB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l-GR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0.1110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0.9020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5.1507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5.1507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Parameters </a:t>
            </a:r>
            <a:r>
              <a:rPr lang="el-GR" sz="2400" b="1" i="1" dirty="0" smtClean="0">
                <a:solidFill>
                  <a:schemeClr val="tx2"/>
                </a:solidFill>
              </a:rPr>
              <a:t>β </a:t>
            </a:r>
            <a:r>
              <a:rPr lang="en-US" sz="2400" b="1" dirty="0" smtClean="0">
                <a:solidFill>
                  <a:schemeClr val="tx2"/>
                </a:solidFill>
              </a:rPr>
              <a:t>and </a:t>
            </a:r>
            <a:r>
              <a:rPr lang="el-GR" sz="2400" b="1" i="1" dirty="0" smtClean="0">
                <a:solidFill>
                  <a:schemeClr val="tx2"/>
                </a:solidFill>
              </a:rPr>
              <a:t>γ</a:t>
            </a:r>
            <a:endParaRPr lang="en-GB" sz="2400" b="1" i="1" dirty="0">
              <a:solidFill>
                <a:schemeClr val="tx2"/>
              </a:solidFill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107504" y="1844824"/>
            <a:ext cx="885698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Parameters </a:t>
            </a:r>
            <a:r>
              <a:rPr lang="el-GR" i="1" dirty="0" smtClean="0">
                <a:solidFill>
                  <a:schemeClr val="tx2"/>
                </a:solidFill>
              </a:rPr>
              <a:t>β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l-GR" i="1" dirty="0" smtClean="0">
                <a:solidFill>
                  <a:schemeClr val="tx2"/>
                </a:solidFill>
              </a:rPr>
              <a:t>γ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control the shape and size of the hysteretic loops, as demonstrated by Wen </a:t>
            </a:r>
            <a:r>
              <a:rPr lang="en-US" baseline="30000" dirty="0" smtClean="0">
                <a:solidFill>
                  <a:schemeClr val="tx2"/>
                </a:solidFill>
              </a:rPr>
              <a:t>[1]</a:t>
            </a:r>
            <a:r>
              <a:rPr lang="en-US" dirty="0" smtClean="0">
                <a:solidFill>
                  <a:schemeClr val="tx2"/>
                </a:solidFill>
              </a:rPr>
              <a:t>. However, </a:t>
            </a:r>
            <a:r>
              <a:rPr lang="en-US" b="1" dirty="0" smtClean="0">
                <a:solidFill>
                  <a:schemeClr val="tx2"/>
                </a:solidFill>
              </a:rPr>
              <a:t>they affect the whole response in an uncontrolled manner while they do not bear any physical meaning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el-GR" baseline="30000" dirty="0">
              <a:solidFill>
                <a:schemeClr val="tx2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7606" y="6362164"/>
            <a:ext cx="885354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l-GR" sz="1400" dirty="0" smtClean="0"/>
              <a:t>[</a:t>
            </a:r>
            <a:r>
              <a:rPr lang="en-US" sz="1400" dirty="0" smtClean="0"/>
              <a:t>1</a:t>
            </a:r>
            <a:r>
              <a:rPr lang="el-GR" sz="1400" dirty="0" smtClean="0"/>
              <a:t>] </a:t>
            </a:r>
            <a:r>
              <a:rPr lang="en-GB" sz="1400" dirty="0"/>
              <a:t>Wen, Y.-K. (1976) “Method for random vibration of hysteretic systems”, J. </a:t>
            </a:r>
            <a:r>
              <a:rPr lang="en-GB" sz="1400" dirty="0" err="1"/>
              <a:t>Engrg</a:t>
            </a:r>
            <a:r>
              <a:rPr lang="en-GB" sz="1400" dirty="0"/>
              <a:t>. Mech. Div., ASCE, 102(2):249-263</a:t>
            </a:r>
            <a:r>
              <a:rPr lang="en-GB" sz="1400" dirty="0" smtClean="0"/>
              <a:t>.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8178421" cy="321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Parameters </a:t>
            </a:r>
            <a:r>
              <a:rPr lang="el-GR" sz="2400" b="1" i="1" dirty="0" smtClean="0">
                <a:solidFill>
                  <a:schemeClr val="tx2"/>
                </a:solidFill>
              </a:rPr>
              <a:t>β </a:t>
            </a:r>
            <a:r>
              <a:rPr lang="en-US" sz="2400" b="1" dirty="0" smtClean="0">
                <a:solidFill>
                  <a:schemeClr val="tx2"/>
                </a:solidFill>
              </a:rPr>
              <a:t>and </a:t>
            </a:r>
            <a:r>
              <a:rPr lang="el-GR" sz="2400" b="1" i="1" dirty="0" smtClean="0">
                <a:solidFill>
                  <a:schemeClr val="tx2"/>
                </a:solidFill>
              </a:rPr>
              <a:t>γ</a:t>
            </a:r>
            <a:endParaRPr lang="en-GB" sz="2400" b="1" i="1" dirty="0">
              <a:solidFill>
                <a:schemeClr val="tx2"/>
              </a:solidFill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107504" y="1844824"/>
            <a:ext cx="885698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For reasons of </a:t>
            </a:r>
            <a:r>
              <a:rPr lang="en-US" b="1" dirty="0" smtClean="0">
                <a:solidFill>
                  <a:schemeClr val="tx2"/>
                </a:solidFill>
              </a:rPr>
              <a:t>physical consistency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el-GR" baseline="30000" dirty="0">
              <a:solidFill>
                <a:schemeClr val="tx2"/>
              </a:solidFill>
            </a:endParaRPr>
          </a:p>
        </p:txBody>
      </p:sp>
      <p:pic>
        <p:nvPicPr>
          <p:cNvPr id="56" name="Picture 55" descr="08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3360" y="2276872"/>
            <a:ext cx="868680" cy="302895"/>
          </a:xfrm>
          <a:prstGeom prst="rect">
            <a:avLst/>
          </a:prstGeom>
        </p:spPr>
      </p:pic>
      <p:pic>
        <p:nvPicPr>
          <p:cNvPr id="14" name="Picture 13" descr="08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5786" y="4091935"/>
            <a:ext cx="594360" cy="302895"/>
          </a:xfrm>
          <a:prstGeom prst="rect">
            <a:avLst/>
          </a:prstGeom>
        </p:spPr>
      </p:pic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179512" y="2780928"/>
            <a:ext cx="885698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The two constraints, i.e. </a:t>
            </a:r>
            <a:r>
              <a:rPr lang="en-US" b="1" i="1" dirty="0" smtClean="0">
                <a:solidFill>
                  <a:schemeClr val="tx2"/>
                </a:solidFill>
              </a:rPr>
              <a:t>A</a:t>
            </a:r>
            <a:r>
              <a:rPr lang="en-US" b="1" dirty="0" smtClean="0">
                <a:solidFill>
                  <a:schemeClr val="tx2"/>
                </a:solidFill>
              </a:rPr>
              <a:t>=</a:t>
            </a:r>
            <a:r>
              <a:rPr lang="el-GR" b="1" i="1" dirty="0" smtClean="0">
                <a:solidFill>
                  <a:schemeClr val="tx2"/>
                </a:solidFill>
              </a:rPr>
              <a:t>β</a:t>
            </a:r>
            <a:r>
              <a:rPr lang="el-GR" b="1" dirty="0" smtClean="0">
                <a:solidFill>
                  <a:schemeClr val="tx2"/>
                </a:solidFill>
              </a:rPr>
              <a:t>+</a:t>
            </a:r>
            <a:r>
              <a:rPr lang="el-GR" b="1" i="1" dirty="0" smtClean="0">
                <a:solidFill>
                  <a:schemeClr val="tx2"/>
                </a:solidFill>
              </a:rPr>
              <a:t>γ</a:t>
            </a:r>
            <a:r>
              <a:rPr lang="el-GR" b="1" dirty="0" smtClean="0">
                <a:solidFill>
                  <a:schemeClr val="tx2"/>
                </a:solidFill>
              </a:rPr>
              <a:t>=1, </a:t>
            </a:r>
            <a:r>
              <a:rPr lang="en-US" b="1" dirty="0" smtClean="0">
                <a:solidFill>
                  <a:schemeClr val="tx2"/>
                </a:solidFill>
              </a:rPr>
              <a:t>reduce the model to a strain-softening formulation with well-defined properties. </a:t>
            </a:r>
            <a:r>
              <a:rPr lang="en-US" dirty="0" smtClean="0">
                <a:solidFill>
                  <a:schemeClr val="tx2"/>
                </a:solidFill>
              </a:rPr>
              <a:t> The hysteretic parameter </a:t>
            </a:r>
            <a:r>
              <a:rPr lang="en-US" b="1" i="1" dirty="0" smtClean="0">
                <a:solidFill>
                  <a:schemeClr val="tx2"/>
                </a:solidFill>
              </a:rPr>
              <a:t>z</a:t>
            </a:r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i="1" dirty="0" smtClean="0">
                <a:solidFill>
                  <a:schemeClr val="tx2"/>
                </a:solidFill>
              </a:rPr>
              <a:t>t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> takes values in the range [-1,1]. Strain-hardening can be introduced with more efficient techniques, such as the introduction of a dedicated gap-closing spring.</a:t>
            </a:r>
            <a:endParaRPr lang="el-GR" b="1" baseline="300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1840" y="4432275"/>
            <a:ext cx="2914656" cy="22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08-0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4286" y="4077072"/>
            <a:ext cx="594360" cy="30289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9" y="4432275"/>
            <a:ext cx="2912065" cy="22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8-0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4091935"/>
            <a:ext cx="594360" cy="30289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0095" y="4435016"/>
            <a:ext cx="2912065" cy="224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Parameter </a:t>
            </a:r>
            <a:r>
              <a:rPr lang="el-GR" sz="2400" b="1" i="1" dirty="0" smtClean="0">
                <a:solidFill>
                  <a:schemeClr val="tx2"/>
                </a:solidFill>
              </a:rPr>
              <a:t>α</a:t>
            </a:r>
            <a:endParaRPr lang="en-GB" sz="2400" b="1" i="1" dirty="0">
              <a:solidFill>
                <a:schemeClr val="tx2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42844" y="1844824"/>
            <a:ext cx="88216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Parameter </a:t>
            </a:r>
            <a:r>
              <a:rPr lang="el-GR" i="1" dirty="0" smtClean="0">
                <a:solidFill>
                  <a:schemeClr val="tx2"/>
                </a:solidFill>
              </a:rPr>
              <a:t>α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is the ratio of the post-elastic to the initial stiffness: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391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79512" y="6309320"/>
            <a:ext cx="88216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When </a:t>
            </a:r>
            <a:r>
              <a:rPr lang="el-GR" i="1" dirty="0" smtClean="0">
                <a:solidFill>
                  <a:schemeClr val="tx2"/>
                </a:solidFill>
              </a:rPr>
              <a:t>α</a:t>
            </a:r>
            <a:r>
              <a:rPr lang="en-US" dirty="0" smtClean="0">
                <a:solidFill>
                  <a:schemeClr val="tx2"/>
                </a:solidFill>
              </a:rPr>
              <a:t>=0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the whole model is expressed by the hysteretic spring only.</a:t>
            </a:r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Parameter </a:t>
            </a:r>
            <a:r>
              <a:rPr lang="en-US" sz="2400" b="1" i="1" dirty="0" smtClean="0">
                <a:solidFill>
                  <a:schemeClr val="tx2"/>
                </a:solidFill>
              </a:rPr>
              <a:t>n</a:t>
            </a:r>
            <a:endParaRPr lang="en-GB" sz="2400" b="1" i="1" dirty="0">
              <a:solidFill>
                <a:schemeClr val="tx2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42844" y="1844824"/>
            <a:ext cx="88216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Parameter </a:t>
            </a:r>
            <a:r>
              <a:rPr lang="en-US" i="1" dirty="0" smtClean="0">
                <a:solidFill>
                  <a:schemeClr val="tx2"/>
                </a:solidFill>
              </a:rPr>
              <a:t>n </a:t>
            </a:r>
            <a:r>
              <a:rPr lang="en-US" dirty="0" smtClean="0">
                <a:solidFill>
                  <a:schemeClr val="tx2"/>
                </a:solidFill>
              </a:rPr>
              <a:t>controls the abruptness of transition between branches.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79512" y="6309320"/>
            <a:ext cx="88216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When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&gt;6 the response is practically identical to the one of the bilinear model.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796" y="2204864"/>
            <a:ext cx="5524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Parameters </a:t>
            </a:r>
            <a:r>
              <a:rPr lang="en-US" sz="2400" b="1" i="1" dirty="0" err="1" smtClean="0">
                <a:solidFill>
                  <a:schemeClr val="tx2"/>
                </a:solidFill>
              </a:rPr>
              <a:t>F</a:t>
            </a:r>
            <a:r>
              <a:rPr lang="en-US" sz="2400" b="1" i="1" baseline="-25000" dirty="0" err="1" smtClean="0">
                <a:solidFill>
                  <a:schemeClr val="tx2"/>
                </a:solidFill>
              </a:rPr>
              <a:t>y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and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</a:rPr>
              <a:t>u</a:t>
            </a:r>
            <a:r>
              <a:rPr lang="en-US" sz="2400" b="1" i="1" baseline="-25000" dirty="0" err="1" smtClean="0">
                <a:solidFill>
                  <a:schemeClr val="tx2"/>
                </a:solidFill>
              </a:rPr>
              <a:t>y</a:t>
            </a:r>
            <a:endParaRPr lang="en-GB" sz="2400" b="1" i="1" baseline="-250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82772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42844" y="1844824"/>
            <a:ext cx="882164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Parameters </a:t>
            </a:r>
            <a:r>
              <a:rPr lang="en-US" i="1" dirty="0" err="1" smtClean="0">
                <a:solidFill>
                  <a:schemeClr val="tx2"/>
                </a:solidFill>
              </a:rPr>
              <a:t>F</a:t>
            </a:r>
            <a:r>
              <a:rPr lang="en-US" i="1" baseline="-25000" dirty="0" err="1" smtClean="0">
                <a:solidFill>
                  <a:schemeClr val="tx2"/>
                </a:solidFill>
              </a:rPr>
              <a:t>y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i="1" dirty="0" err="1" smtClean="0">
                <a:solidFill>
                  <a:schemeClr val="tx2"/>
                </a:solidFill>
              </a:rPr>
              <a:t>u</a:t>
            </a:r>
            <a:r>
              <a:rPr lang="en-US" i="1" baseline="-25000" dirty="0" err="1" smtClean="0">
                <a:solidFill>
                  <a:schemeClr val="tx2"/>
                </a:solidFill>
              </a:rPr>
              <a:t>y</a:t>
            </a:r>
            <a:r>
              <a:rPr lang="en-US" dirty="0" smtClean="0">
                <a:solidFill>
                  <a:schemeClr val="tx2"/>
                </a:solidFill>
              </a:rPr>
              <a:t> are entitled “yield force” and “yield displacement”, respectively, but this is not entire true, even when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=</a:t>
            </a:r>
            <a:r>
              <a:rPr lang="el-GR" i="1" dirty="0" smtClean="0">
                <a:solidFill>
                  <a:schemeClr val="tx2"/>
                </a:solidFill>
              </a:rPr>
              <a:t>β</a:t>
            </a:r>
            <a:r>
              <a:rPr lang="el-GR" dirty="0" smtClean="0">
                <a:solidFill>
                  <a:schemeClr val="tx2"/>
                </a:solidFill>
              </a:rPr>
              <a:t>+</a:t>
            </a:r>
            <a:r>
              <a:rPr lang="el-GR" i="1" dirty="0" smtClean="0">
                <a:solidFill>
                  <a:schemeClr val="tx2"/>
                </a:solidFill>
              </a:rPr>
              <a:t>γ</a:t>
            </a:r>
            <a:r>
              <a:rPr lang="el-GR" dirty="0" smtClean="0">
                <a:solidFill>
                  <a:schemeClr val="tx2"/>
                </a:solidFill>
              </a:rPr>
              <a:t>=1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b="1" dirty="0" smtClean="0">
                <a:solidFill>
                  <a:schemeClr val="tx2"/>
                </a:solidFill>
              </a:rPr>
              <a:t>The “yield point” (</a:t>
            </a:r>
            <a:r>
              <a:rPr lang="en-US" b="1" i="1" dirty="0" err="1" smtClean="0">
                <a:solidFill>
                  <a:schemeClr val="tx2"/>
                </a:solidFill>
              </a:rPr>
              <a:t>u</a:t>
            </a:r>
            <a:r>
              <a:rPr lang="en-US" b="1" i="1" baseline="-25000" dirty="0" err="1" smtClean="0">
                <a:solidFill>
                  <a:schemeClr val="tx2"/>
                </a:solidFill>
              </a:rPr>
              <a:t>y</a:t>
            </a:r>
            <a:r>
              <a:rPr lang="en-US" b="1" dirty="0" err="1" smtClean="0">
                <a:solidFill>
                  <a:schemeClr val="tx2"/>
                </a:solidFill>
              </a:rPr>
              <a:t>,</a:t>
            </a:r>
            <a:r>
              <a:rPr lang="en-US" b="1" i="1" dirty="0" err="1" smtClean="0">
                <a:solidFill>
                  <a:schemeClr val="tx2"/>
                </a:solidFill>
              </a:rPr>
              <a:t>F</a:t>
            </a:r>
            <a:r>
              <a:rPr lang="en-US" b="1" i="1" baseline="-25000" dirty="0" err="1" smtClean="0">
                <a:solidFill>
                  <a:schemeClr val="tx2"/>
                </a:solidFill>
              </a:rPr>
              <a:t>y</a:t>
            </a:r>
            <a:r>
              <a:rPr lang="en-US" b="1" dirty="0" smtClean="0">
                <a:solidFill>
                  <a:schemeClr val="tx2"/>
                </a:solidFill>
              </a:rPr>
              <a:t> ) does not belong to the response curve.</a:t>
            </a:r>
            <a:r>
              <a:rPr lang="en-US" dirty="0" smtClean="0">
                <a:solidFill>
                  <a:schemeClr val="tx2"/>
                </a:solidFill>
              </a:rPr>
              <a:t> Rather it is the yield point of the corresponding bilinear model.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79512" y="5805264"/>
            <a:ext cx="882164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Consequently, one should not use directly the coordinates of the (sometimes well-defined) yield point that it observed experimentally. </a:t>
            </a:r>
            <a:r>
              <a:rPr lang="en-US" b="1" dirty="0" smtClean="0">
                <a:solidFill>
                  <a:schemeClr val="tx2"/>
                </a:solidFill>
              </a:rPr>
              <a:t>Identification procedures are needed to estimate the whole set of unknown model parameters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31640" y="4149080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42844" y="2852936"/>
            <a:ext cx="435714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The differential equation was solved analytically </a:t>
            </a:r>
            <a:r>
              <a:rPr lang="el-GR" sz="1600" b="1" baseline="30000" dirty="0" smtClean="0">
                <a:solidFill>
                  <a:schemeClr val="tx2"/>
                </a:solidFill>
              </a:rPr>
              <a:t>[1]</a:t>
            </a:r>
            <a:r>
              <a:rPr lang="el-GR" sz="1600" b="1" dirty="0" smtClean="0">
                <a:solidFill>
                  <a:schemeClr val="tx2"/>
                </a:solidFill>
              </a:rPr>
              <a:t>: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Response (analytically)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9512" y="1700808"/>
            <a:ext cx="499093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Two observations were made: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a) the hysteretic response is rate-independent</a:t>
            </a:r>
            <a:r>
              <a:rPr lang="el-GR" sz="1600" dirty="0" smtClean="0">
                <a:solidFill>
                  <a:schemeClr val="tx2"/>
                </a:solidFill>
              </a:rPr>
              <a:t>.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b) the response of the Bouc-Wen model can be analyzed into four distinct cases (AB, BC, CD, DA).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42844" y="4286256"/>
            <a:ext cx="37211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where</a:t>
            </a:r>
            <a:r>
              <a:rPr lang="el-GR" sz="1400" dirty="0" smtClean="0">
                <a:solidFill>
                  <a:schemeClr val="tx2"/>
                </a:solidFill>
              </a:rPr>
              <a:t>: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1938306" y="4572674"/>
            <a:ext cx="22987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constant during the transition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938306" y="5104486"/>
            <a:ext cx="22987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initial values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938306" y="5450561"/>
            <a:ext cx="22987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final values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1943069" y="5820449"/>
            <a:ext cx="22987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Gauss’ hypergeometric function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14" name="Picture 13" descr="11-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3993356" cy="2240756"/>
          </a:xfrm>
          <a:prstGeom prst="rect">
            <a:avLst/>
          </a:prstGeom>
        </p:spPr>
      </p:pic>
      <p:pic>
        <p:nvPicPr>
          <p:cNvPr id="17" name="Picture 16" descr="11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70" y="4572008"/>
            <a:ext cx="1381125" cy="344805"/>
          </a:xfrm>
          <a:prstGeom prst="rect">
            <a:avLst/>
          </a:prstGeom>
        </p:spPr>
      </p:pic>
      <p:pic>
        <p:nvPicPr>
          <p:cNvPr id="18" name="Picture 17" descr="11-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3640" y="5167323"/>
            <a:ext cx="426720" cy="232410"/>
          </a:xfrm>
          <a:prstGeom prst="rect">
            <a:avLst/>
          </a:prstGeom>
        </p:spPr>
      </p:pic>
      <p:pic>
        <p:nvPicPr>
          <p:cNvPr id="19" name="Picture 18" descr="11-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2073" y="5524513"/>
            <a:ext cx="283845" cy="182880"/>
          </a:xfrm>
          <a:prstGeom prst="rect">
            <a:avLst/>
          </a:prstGeom>
        </p:spPr>
      </p:pic>
      <p:pic>
        <p:nvPicPr>
          <p:cNvPr id="20" name="Picture 19" descr="11-0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12" y="5820744"/>
            <a:ext cx="1015365" cy="36576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 bwMode="auto">
          <a:xfrm>
            <a:off x="214282" y="3452812"/>
            <a:ext cx="3929090" cy="833444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714744" y="3714752"/>
            <a:ext cx="57150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(1)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2844" y="6324921"/>
            <a:ext cx="878687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[</a:t>
            </a:r>
            <a:r>
              <a:rPr lang="en-US" sz="1400" b="1" dirty="0" smtClean="0">
                <a:solidFill>
                  <a:schemeClr val="tx2"/>
                </a:solidFill>
              </a:rPr>
              <a:t>1]</a:t>
            </a:r>
            <a:r>
              <a:rPr lang="el-GR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Charalampakis</a:t>
            </a:r>
            <a:r>
              <a:rPr lang="en-GB" sz="1400" b="1" dirty="0" smtClean="0">
                <a:solidFill>
                  <a:schemeClr val="tx2"/>
                </a:solidFill>
              </a:rPr>
              <a:t>, A.</a:t>
            </a:r>
            <a:r>
              <a:rPr lang="el-GR" sz="1400" b="1" dirty="0" smtClean="0">
                <a:solidFill>
                  <a:schemeClr val="tx2"/>
                </a:solidFill>
              </a:rPr>
              <a:t>Ε</a:t>
            </a:r>
            <a:r>
              <a:rPr lang="en-GB" sz="1400" b="1" dirty="0" smtClean="0">
                <a:solidFill>
                  <a:schemeClr val="tx2"/>
                </a:solidFill>
              </a:rPr>
              <a:t>., Koumousis, V.</a:t>
            </a:r>
            <a:r>
              <a:rPr lang="el-GR" sz="1400" b="1" dirty="0" smtClean="0">
                <a:solidFill>
                  <a:schemeClr val="tx2"/>
                </a:solidFill>
              </a:rPr>
              <a:t>Κ</a:t>
            </a:r>
            <a:r>
              <a:rPr lang="en-GB" sz="1400" b="1" dirty="0" smtClean="0">
                <a:solidFill>
                  <a:schemeClr val="tx2"/>
                </a:solidFill>
              </a:rPr>
              <a:t>. (2008) “On the response and dissipated energy of Bouc-Wen hysteretic model”, Journal of Sound and Vibration, 309:887-895, doi:10.1016/j.jsv.2007.07.080.</a:t>
            </a:r>
            <a:r>
              <a:rPr lang="el-GR" sz="1400" b="1" dirty="0" smtClean="0">
                <a:solidFill>
                  <a:schemeClr val="tx2"/>
                </a:solidFill>
              </a:rPr>
              <a:t> 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31" name="Picture 30" descr="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500438"/>
            <a:ext cx="2913698" cy="72675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3556" y="4581128"/>
            <a:ext cx="47704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1043608" y="2636912"/>
            <a:ext cx="3500462" cy="2857520"/>
            <a:chOff x="-1312674" y="4655416"/>
            <a:chExt cx="3500462" cy="2857520"/>
          </a:xfrm>
          <a:solidFill>
            <a:schemeClr val="accent5"/>
          </a:solidFill>
        </p:grpSpPr>
        <p:sp>
          <p:nvSpPr>
            <p:cNvPr id="23" name="Rounded Rectangular Callout 22"/>
            <p:cNvSpPr/>
            <p:nvPr/>
          </p:nvSpPr>
          <p:spPr bwMode="auto">
            <a:xfrm>
              <a:off x="-1312674" y="4655416"/>
              <a:ext cx="3500462" cy="2857520"/>
            </a:xfrm>
            <a:prstGeom prst="wedgeRoundRectCallout">
              <a:avLst>
                <a:gd name="adj1" fmla="val -40490"/>
                <a:gd name="adj2" fmla="val 63748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-1026922" y="4798292"/>
              <a:ext cx="3000396" cy="954107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tx2"/>
                  </a:solidFill>
                </a:rPr>
                <a:t>Gauss’ hypergeometric function </a:t>
              </a:r>
              <a:r>
                <a:rPr lang="en-US" sz="1400" i="1" baseline="-25000" dirty="0" smtClean="0">
                  <a:solidFill>
                    <a:schemeClr val="tx2"/>
                  </a:solidFill>
                </a:rPr>
                <a:t>2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F</a:t>
              </a:r>
              <a:r>
                <a:rPr lang="en-US" sz="1400" i="1" baseline="-25000" dirty="0" smtClean="0">
                  <a:solidFill>
                    <a:schemeClr val="tx2"/>
                  </a:solidFill>
                </a:rPr>
                <a:t>1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(a,</a:t>
              </a:r>
              <a:r>
                <a:rPr lang="el-GR" sz="1400" i="1" dirty="0" smtClean="0">
                  <a:solidFill>
                    <a:schemeClr val="tx2"/>
                  </a:solidFill>
                </a:rPr>
                <a:t> 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b,</a:t>
              </a:r>
              <a:r>
                <a:rPr lang="el-GR" sz="1400" i="1" dirty="0" smtClean="0">
                  <a:solidFill>
                    <a:schemeClr val="tx2"/>
                  </a:solidFill>
                </a:rPr>
                <a:t> 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c;</a:t>
              </a:r>
              <a:r>
                <a:rPr lang="el-GR" sz="1400" i="1" dirty="0" smtClean="0">
                  <a:solidFill>
                    <a:schemeClr val="tx2"/>
                  </a:solidFill>
                </a:rPr>
                <a:t> 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w) </a:t>
              </a:r>
              <a:r>
                <a:rPr lang="en-US" sz="1400" dirty="0" smtClean="0">
                  <a:solidFill>
                    <a:schemeClr val="tx2"/>
                  </a:solidFill>
                </a:rPr>
                <a:t>is the analytical continuation of the so-called hypergeometric series</a:t>
              </a:r>
              <a:r>
                <a:rPr lang="el-GR" sz="1400" dirty="0" smtClean="0">
                  <a:solidFill>
                    <a:schemeClr val="tx2"/>
                  </a:solidFill>
                </a:rPr>
                <a:t>:</a:t>
              </a:r>
              <a:endParaRPr lang="en-GB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27" name="Picture 26" descr="1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007872" y="5798424"/>
              <a:ext cx="2967038" cy="726758"/>
            </a:xfrm>
            <a:prstGeom prst="rect">
              <a:avLst/>
            </a:prstGeom>
            <a:grpFill/>
          </p:spPr>
        </p:pic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-1026922" y="6559958"/>
              <a:ext cx="3000396" cy="738664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tx2"/>
                  </a:solidFill>
                </a:rPr>
                <a:t>where </a:t>
              </a:r>
              <a:r>
                <a:rPr lang="el-GR" sz="1400" i="1" dirty="0" smtClean="0">
                  <a:solidFill>
                    <a:schemeClr val="tx2"/>
                  </a:solidFill>
                </a:rPr>
                <a:t>(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p)</a:t>
              </a:r>
              <a:r>
                <a:rPr lang="en-US" sz="1400" i="1" baseline="-25000" dirty="0" smtClean="0">
                  <a:solidFill>
                    <a:schemeClr val="tx2"/>
                  </a:solidFill>
                </a:rPr>
                <a:t>n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 = p(p+1)…(p+n-1)</a:t>
              </a:r>
              <a:r>
                <a:rPr lang="en-US" sz="1400" dirty="0" smtClean="0">
                  <a:solidFill>
                    <a:schemeClr val="tx2"/>
                  </a:solidFill>
                </a:rPr>
                <a:t> is </a:t>
              </a:r>
              <a:r>
                <a:rPr lang="en-US" sz="1400" dirty="0" err="1" smtClean="0">
                  <a:solidFill>
                    <a:schemeClr val="tx2"/>
                  </a:solidFill>
                </a:rPr>
                <a:t>Pochhammer’s</a:t>
              </a:r>
              <a:r>
                <a:rPr lang="en-US" sz="1400" dirty="0" smtClean="0">
                  <a:solidFill>
                    <a:schemeClr val="tx2"/>
                  </a:solidFill>
                </a:rPr>
                <a:t> symbol and 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n!</a:t>
              </a:r>
              <a:r>
                <a:rPr lang="en-US" sz="1400" dirty="0" smtClean="0">
                  <a:solidFill>
                    <a:schemeClr val="tx2"/>
                  </a:solidFill>
                </a:rPr>
                <a:t> the factorial of 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n</a:t>
              </a:r>
              <a:r>
                <a:rPr lang="en-US" sz="1400" dirty="0" smtClean="0">
                  <a:solidFill>
                    <a:schemeClr val="tx2"/>
                  </a:solidFill>
                </a:rPr>
                <a:t>. </a:t>
              </a:r>
              <a:endParaRPr lang="en-GB" sz="14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  <p:bldP spid="11" grpId="0"/>
      <p:bldP spid="39" grpId="0" animBg="1"/>
      <p:bldP spid="21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207" y="2285992"/>
            <a:ext cx="2913698" cy="726758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Response (analytically)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66714" y="1916113"/>
            <a:ext cx="426127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In general, Eq. (1) cannot be solved for </a:t>
            </a:r>
            <a:r>
              <a:rPr lang="en-US" sz="1600" i="1" dirty="0" smtClean="0">
                <a:solidFill>
                  <a:schemeClr val="tx2"/>
                </a:solidFill>
              </a:rPr>
              <a:t>z </a:t>
            </a:r>
            <a:r>
              <a:rPr lang="en-US" sz="1600" baseline="30000" dirty="0" smtClean="0">
                <a:solidFill>
                  <a:schemeClr val="tx2"/>
                </a:solidFill>
              </a:rPr>
              <a:t>[1]</a:t>
            </a:r>
            <a:endParaRPr lang="en-GB" sz="1600" baseline="30000" dirty="0">
              <a:solidFill>
                <a:schemeClr val="tx2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73700" y="4272433"/>
            <a:ext cx="37211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For </a:t>
            </a:r>
            <a:r>
              <a:rPr lang="en-US" sz="1600" b="1" i="1" dirty="0" smtClean="0">
                <a:solidFill>
                  <a:schemeClr val="tx2"/>
                </a:solidFill>
              </a:rPr>
              <a:t>n=2</a:t>
            </a:r>
            <a:r>
              <a:rPr lang="en-US" sz="1600" baseline="30000" dirty="0" smtClean="0">
                <a:solidFill>
                  <a:schemeClr val="tx2"/>
                </a:solidFill>
              </a:rPr>
              <a:t>[1]</a:t>
            </a:r>
            <a:r>
              <a:rPr lang="en-US" sz="1600" b="1" dirty="0" smtClean="0">
                <a:solidFill>
                  <a:schemeClr val="tx2"/>
                </a:solidFill>
              </a:rPr>
              <a:t>: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17516" y="5406315"/>
            <a:ext cx="849788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For arbitrary </a:t>
            </a:r>
            <a:r>
              <a:rPr lang="en-US" sz="1600" b="1" i="1" dirty="0" smtClean="0">
                <a:solidFill>
                  <a:schemeClr val="tx2"/>
                </a:solidFill>
              </a:rPr>
              <a:t>n</a:t>
            </a:r>
            <a:r>
              <a:rPr lang="en-US" sz="1600" b="1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</a:rPr>
              <a:t>the numerical solution of Eq. (1) is very efficient using root bracketing and bisection-type methods.</a:t>
            </a:r>
            <a:r>
              <a:rPr lang="el-GR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 In particular, the </a:t>
            </a:r>
            <a:r>
              <a:rPr lang="el-GR" sz="1600" dirty="0" smtClean="0">
                <a:solidFill>
                  <a:schemeClr val="tx2"/>
                </a:solidFill>
              </a:rPr>
              <a:t>Van </a:t>
            </a:r>
            <a:r>
              <a:rPr lang="el-GR" sz="1600" dirty="0">
                <a:solidFill>
                  <a:schemeClr val="tx2"/>
                </a:solidFill>
              </a:rPr>
              <a:t>Wijngaarden – Dekker – </a:t>
            </a:r>
            <a:r>
              <a:rPr lang="el-GR" sz="1600" dirty="0" smtClean="0">
                <a:solidFill>
                  <a:schemeClr val="tx2"/>
                </a:solidFill>
              </a:rPr>
              <a:t>Brent</a:t>
            </a:r>
            <a:r>
              <a:rPr lang="en-US" sz="1600" dirty="0" smtClean="0">
                <a:solidFill>
                  <a:schemeClr val="tx2"/>
                </a:solidFill>
              </a:rPr>
              <a:t> method exhibits exceptional performance</a:t>
            </a:r>
            <a:r>
              <a:rPr lang="en-US" sz="1600" baseline="30000" dirty="0" smtClean="0">
                <a:solidFill>
                  <a:schemeClr val="tx2"/>
                </a:solidFill>
              </a:rPr>
              <a:t>[1]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65704" y="3050057"/>
            <a:ext cx="37211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</a:rPr>
              <a:t>For </a:t>
            </a:r>
            <a:r>
              <a:rPr lang="en-US" sz="1600" b="1" i="1" dirty="0" smtClean="0">
                <a:solidFill>
                  <a:schemeClr val="tx2"/>
                </a:solidFill>
              </a:rPr>
              <a:t>n=</a:t>
            </a:r>
            <a:r>
              <a:rPr lang="el-GR" sz="1600" b="1" i="1" dirty="0" smtClean="0">
                <a:solidFill>
                  <a:schemeClr val="tx2"/>
                </a:solidFill>
              </a:rPr>
              <a:t>1</a:t>
            </a:r>
            <a:r>
              <a:rPr lang="en-US" sz="1600" baseline="30000" dirty="0" smtClean="0">
                <a:solidFill>
                  <a:schemeClr val="tx2"/>
                </a:solidFill>
              </a:rPr>
              <a:t>[1]</a:t>
            </a:r>
            <a:r>
              <a:rPr lang="en-US" sz="1600" b="1" dirty="0" smtClean="0">
                <a:solidFill>
                  <a:schemeClr val="tx2"/>
                </a:solidFill>
              </a:rPr>
              <a:t>: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10" name="Picture 9" descr="12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335809"/>
            <a:ext cx="3088005" cy="832485"/>
          </a:xfrm>
          <a:prstGeom prst="rect">
            <a:avLst/>
          </a:prstGeom>
        </p:spPr>
      </p:pic>
      <p:pic>
        <p:nvPicPr>
          <p:cNvPr id="11" name="Picture 10" descr="12-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693131"/>
            <a:ext cx="3158490" cy="680085"/>
          </a:xfrm>
          <a:prstGeom prst="rect">
            <a:avLst/>
          </a:prstGeom>
        </p:spPr>
      </p:pic>
      <p:pic>
        <p:nvPicPr>
          <p:cNvPr id="14" name="Picture 13" descr="11-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785926"/>
            <a:ext cx="3993356" cy="2240756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73482" y="2474906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(1)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786182" y="3813850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2</a:t>
            </a:r>
            <a:r>
              <a:rPr lang="el-GR" sz="1400" dirty="0" smtClean="0">
                <a:solidFill>
                  <a:schemeClr val="tx2"/>
                </a:solidFill>
              </a:rPr>
              <a:t>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786182" y="4978883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3</a:t>
            </a:r>
            <a:r>
              <a:rPr lang="el-GR" sz="1400" dirty="0" smtClean="0">
                <a:solidFill>
                  <a:schemeClr val="tx2"/>
                </a:solidFill>
              </a:rPr>
              <a:t>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2844" y="6324921"/>
            <a:ext cx="878687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[</a:t>
            </a:r>
            <a:r>
              <a:rPr lang="en-US" sz="1400" b="1" dirty="0" smtClean="0">
                <a:solidFill>
                  <a:schemeClr val="tx2"/>
                </a:solidFill>
              </a:rPr>
              <a:t>1]</a:t>
            </a:r>
            <a:r>
              <a:rPr lang="el-GR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Charalampakis</a:t>
            </a:r>
            <a:r>
              <a:rPr lang="en-GB" sz="1400" b="1" dirty="0" smtClean="0">
                <a:solidFill>
                  <a:schemeClr val="tx2"/>
                </a:solidFill>
              </a:rPr>
              <a:t>, A.</a:t>
            </a:r>
            <a:r>
              <a:rPr lang="el-GR" sz="1400" b="1" dirty="0" smtClean="0">
                <a:solidFill>
                  <a:schemeClr val="tx2"/>
                </a:solidFill>
              </a:rPr>
              <a:t>Ε</a:t>
            </a:r>
            <a:r>
              <a:rPr lang="en-GB" sz="1400" b="1" dirty="0" smtClean="0">
                <a:solidFill>
                  <a:schemeClr val="tx2"/>
                </a:solidFill>
              </a:rPr>
              <a:t>., Koumousis, V.</a:t>
            </a:r>
            <a:r>
              <a:rPr lang="el-GR" sz="1400" b="1" dirty="0" smtClean="0">
                <a:solidFill>
                  <a:schemeClr val="tx2"/>
                </a:solidFill>
              </a:rPr>
              <a:t>Κ</a:t>
            </a:r>
            <a:r>
              <a:rPr lang="en-GB" sz="1400" b="1" dirty="0" smtClean="0">
                <a:solidFill>
                  <a:schemeClr val="tx2"/>
                </a:solidFill>
              </a:rPr>
              <a:t>. (2008) “On the response and dissipated energy of Bouc-Wen hysteretic model”, Journal of Sound and Vibration, 309:887-895, doi:10.1016/j.jsv.2007.07.080.</a:t>
            </a:r>
            <a:r>
              <a:rPr lang="el-GR" sz="1400" b="1" dirty="0" smtClean="0">
                <a:solidFill>
                  <a:schemeClr val="tx2"/>
                </a:solidFill>
              </a:rPr>
              <a:t> 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Dissipated energy (numerically)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7607" y="1880224"/>
            <a:ext cx="88646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In practice, the dissipated energy during a complete cycle is evaluated approximately, based on the corresponding bilinear model.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This method overestimates the dissipated energy</a:t>
            </a:r>
            <a:r>
              <a:rPr lang="en-US" sz="1600" dirty="0" smtClean="0">
                <a:solidFill>
                  <a:schemeClr val="tx2"/>
                </a:solidFill>
              </a:rPr>
              <a:t>. The error is depended on the exponential parameter </a:t>
            </a:r>
            <a:r>
              <a:rPr lang="en-US" sz="1600" i="1" dirty="0" smtClean="0">
                <a:solidFill>
                  <a:schemeClr val="tx2"/>
                </a:solidFill>
              </a:rPr>
              <a:t>n</a:t>
            </a:r>
            <a:r>
              <a:rPr lang="en-US" sz="1600" dirty="0" smtClean="0">
                <a:solidFill>
                  <a:schemeClr val="tx2"/>
                </a:solidFill>
              </a:rPr>
              <a:t> as well as the ratio </a:t>
            </a:r>
            <a:r>
              <a:rPr lang="en-US" sz="1600" i="1" dirty="0" err="1" smtClean="0">
                <a:solidFill>
                  <a:schemeClr val="tx2"/>
                </a:solidFill>
              </a:rPr>
              <a:t>u</a:t>
            </a:r>
            <a:r>
              <a:rPr lang="en-US" sz="1600" baseline="-25000" dirty="0" err="1" smtClean="0">
                <a:solidFill>
                  <a:schemeClr val="tx2"/>
                </a:solidFill>
              </a:rPr>
              <a:t>max</a:t>
            </a:r>
            <a:r>
              <a:rPr lang="en-US" sz="1600" dirty="0" smtClean="0">
                <a:solidFill>
                  <a:schemeClr val="tx2"/>
                </a:solidFill>
              </a:rPr>
              <a:t>/</a:t>
            </a:r>
            <a:r>
              <a:rPr lang="en-US" sz="1600" i="1" dirty="0" err="1" smtClean="0">
                <a:solidFill>
                  <a:schemeClr val="tx2"/>
                </a:solidFill>
              </a:rPr>
              <a:t>u</a:t>
            </a:r>
            <a:r>
              <a:rPr lang="en-US" sz="1600" i="1" baseline="-25000" dirty="0" err="1" smtClean="0">
                <a:solidFill>
                  <a:schemeClr val="tx2"/>
                </a:solidFill>
              </a:rPr>
              <a:t>y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i="1" baseline="-25000" dirty="0">
              <a:solidFill>
                <a:schemeClr val="tx2"/>
              </a:solidFill>
            </a:endParaRP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04873"/>
            <a:ext cx="5208597" cy="33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53997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Outline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9400" y="2060848"/>
            <a:ext cx="8864600" cy="29238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 Introduction : Bouc-Wen model.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 Real-life applications.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 Description of the basic hysteretic loop.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 Parameter constraints for mathematical and physical consistency.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 Effect of each model parameter on the overall response.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 Analytical evaluation of the response.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 Analytical and approximate evaluation of the dissipated energy.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 Conclusions.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Dissipated energy (analytically)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844" y="1700808"/>
            <a:ext cx="4000528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The dissipated energy is expressed by the area enclosed by hysteretic loops.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The elastic spring does not dissipate energy (in general), nor does it store energy in a complete displacement cycle.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The dissipated energy will be evaluated based on the hysteretic spring only. By direct integration</a:t>
            </a:r>
            <a:r>
              <a:rPr lang="el-GR" sz="1600" dirty="0" smtClean="0">
                <a:solidFill>
                  <a:schemeClr val="tx2"/>
                </a:solidFill>
              </a:rPr>
              <a:t> </a:t>
            </a:r>
            <a:r>
              <a:rPr lang="en-US" sz="1600" b="1" baseline="30000" dirty="0" smtClean="0">
                <a:solidFill>
                  <a:schemeClr val="tx2"/>
                </a:solidFill>
              </a:rPr>
              <a:t>[1]</a:t>
            </a:r>
            <a:r>
              <a:rPr lang="el-GR" sz="1600" dirty="0" smtClean="0">
                <a:solidFill>
                  <a:schemeClr val="tx2"/>
                </a:solidFill>
              </a:rPr>
              <a:t>: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5208618" y="4500570"/>
            <a:ext cx="37211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Unstable solution in case of full yield, where </a:t>
            </a:r>
            <a:r>
              <a:rPr lang="en-US" sz="1400" i="1" dirty="0" smtClean="0">
                <a:solidFill>
                  <a:schemeClr val="tx2"/>
                </a:solidFill>
              </a:rPr>
              <a:t>z</a:t>
            </a:r>
            <a:r>
              <a:rPr lang="en-US" sz="1400" i="1" baseline="-25000" dirty="0" smtClean="0">
                <a:solidFill>
                  <a:schemeClr val="tx2"/>
                </a:solidFill>
              </a:rPr>
              <a:t>A</a:t>
            </a:r>
            <a:r>
              <a:rPr lang="en-US" sz="1400" i="1" dirty="0">
                <a:solidFill>
                  <a:schemeClr val="tx2"/>
                </a:solidFill>
              </a:rPr>
              <a:t>→1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5208618" y="5060971"/>
            <a:ext cx="372110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</a:rPr>
              <a:t>This is because Gauss’ hypergeometric function </a:t>
            </a:r>
            <a:r>
              <a:rPr lang="el-GR" sz="1400" b="1" i="1" baseline="-25000" dirty="0" smtClean="0">
                <a:solidFill>
                  <a:schemeClr val="tx2"/>
                </a:solidFill>
              </a:rPr>
              <a:t>2</a:t>
            </a:r>
            <a:r>
              <a:rPr lang="en-US" sz="1400" b="1" i="1" dirty="0" smtClean="0">
                <a:solidFill>
                  <a:schemeClr val="tx2"/>
                </a:solidFill>
              </a:rPr>
              <a:t>F</a:t>
            </a:r>
            <a:r>
              <a:rPr lang="en-US" sz="1400" b="1" i="1" baseline="-25000" dirty="0" smtClean="0">
                <a:solidFill>
                  <a:schemeClr val="tx2"/>
                </a:solidFill>
              </a:rPr>
              <a:t>1</a:t>
            </a:r>
            <a:r>
              <a:rPr lang="en-US" sz="1400" b="1" i="1" dirty="0" smtClean="0">
                <a:solidFill>
                  <a:schemeClr val="tx2"/>
                </a:solidFill>
              </a:rPr>
              <a:t>(</a:t>
            </a:r>
            <a:r>
              <a:rPr lang="en-US" sz="1400" b="1" i="1" dirty="0" err="1" smtClean="0">
                <a:solidFill>
                  <a:schemeClr val="tx2"/>
                </a:solidFill>
              </a:rPr>
              <a:t>a,b,c;w</a:t>
            </a:r>
            <a:r>
              <a:rPr lang="en-US" sz="1400" b="1" i="1" dirty="0">
                <a:solidFill>
                  <a:schemeClr val="tx2"/>
                </a:solidFill>
              </a:rPr>
              <a:t>)</a:t>
            </a:r>
            <a:r>
              <a:rPr lang="el-GR" sz="1400" b="1" i="1" dirty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is not defined at point </a:t>
            </a:r>
            <a:r>
              <a:rPr lang="el-GR" sz="1400" b="1" dirty="0" smtClean="0">
                <a:solidFill>
                  <a:schemeClr val="tx2"/>
                </a:solidFill>
              </a:rPr>
              <a:t>(</a:t>
            </a:r>
            <a:r>
              <a:rPr lang="el-GR" sz="1400" b="1" dirty="0">
                <a:solidFill>
                  <a:schemeClr val="tx2"/>
                </a:solidFill>
              </a:rPr>
              <a:t>1,0) </a:t>
            </a:r>
            <a:r>
              <a:rPr lang="en-US" sz="1400" b="1" dirty="0" smtClean="0">
                <a:solidFill>
                  <a:schemeClr val="tx2"/>
                </a:solidFill>
              </a:rPr>
              <a:t>of the complex plane.</a:t>
            </a:r>
            <a:endParaRPr lang="en-GB" sz="14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13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00174"/>
            <a:ext cx="4612481" cy="2774156"/>
          </a:xfrm>
          <a:prstGeom prst="rect">
            <a:avLst/>
          </a:prstGeom>
        </p:spPr>
      </p:pic>
      <p:pic>
        <p:nvPicPr>
          <p:cNvPr id="11" name="Picture 10" descr="13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82400"/>
            <a:ext cx="1136809" cy="426720"/>
          </a:xfrm>
          <a:prstGeom prst="rect">
            <a:avLst/>
          </a:prstGeom>
        </p:spPr>
      </p:pic>
      <p:pic>
        <p:nvPicPr>
          <p:cNvPr id="14" name="Picture 13" descr="13-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567788"/>
            <a:ext cx="2203609" cy="373380"/>
          </a:xfrm>
          <a:prstGeom prst="rect">
            <a:avLst/>
          </a:prstGeom>
        </p:spPr>
      </p:pic>
      <p:pic>
        <p:nvPicPr>
          <p:cNvPr id="15" name="Picture 14" descr="13-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915391"/>
            <a:ext cx="3767137" cy="656749"/>
          </a:xfrm>
          <a:prstGeom prst="rect">
            <a:avLst/>
          </a:prstGeom>
        </p:spPr>
      </p:pic>
      <p:pic>
        <p:nvPicPr>
          <p:cNvPr id="16" name="Picture 15" descr="13-0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401" y="5572140"/>
            <a:ext cx="2897029" cy="65674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65174" y="4429132"/>
            <a:ext cx="8364544" cy="1857388"/>
            <a:chOff x="519111" y="4572008"/>
            <a:chExt cx="8364544" cy="1857388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19111" y="5700375"/>
              <a:ext cx="3006694" cy="729021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068779" y="4572008"/>
              <a:ext cx="3814876" cy="142876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Elbow Connector 22"/>
            <p:cNvCxnSpPr>
              <a:stCxn id="20" idx="3"/>
              <a:endCxn id="21" idx="1"/>
            </p:cNvCxnSpPr>
            <p:nvPr/>
          </p:nvCxnSpPr>
          <p:spPr bwMode="auto">
            <a:xfrm flipV="1">
              <a:off x="3525805" y="5286388"/>
              <a:ext cx="1542974" cy="77849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487862" y="4561383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(1)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500562" y="5105412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2</a:t>
            </a:r>
            <a:r>
              <a:rPr lang="el-GR" sz="1400" dirty="0" smtClean="0">
                <a:solidFill>
                  <a:schemeClr val="tx2"/>
                </a:solidFill>
              </a:rPr>
              <a:t>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500562" y="5767404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3</a:t>
            </a:r>
            <a:r>
              <a:rPr lang="el-GR" sz="1400" dirty="0" smtClean="0">
                <a:solidFill>
                  <a:schemeClr val="tx2"/>
                </a:solidFill>
              </a:rPr>
              <a:t>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2844" y="6324921"/>
            <a:ext cx="878687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[</a:t>
            </a:r>
            <a:r>
              <a:rPr lang="en-US" sz="1400" b="1" dirty="0" smtClean="0">
                <a:solidFill>
                  <a:schemeClr val="tx2"/>
                </a:solidFill>
              </a:rPr>
              <a:t>1]</a:t>
            </a:r>
            <a:r>
              <a:rPr lang="el-GR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smtClean="0">
                <a:solidFill>
                  <a:schemeClr val="tx2"/>
                </a:solidFill>
              </a:rPr>
              <a:t>Charalampakis, A.</a:t>
            </a:r>
            <a:r>
              <a:rPr lang="el-GR" sz="1400" b="1" dirty="0" smtClean="0">
                <a:solidFill>
                  <a:schemeClr val="tx2"/>
                </a:solidFill>
              </a:rPr>
              <a:t>Ε</a:t>
            </a:r>
            <a:r>
              <a:rPr lang="en-GB" sz="1400" b="1" dirty="0" smtClean="0">
                <a:solidFill>
                  <a:schemeClr val="tx2"/>
                </a:solidFill>
              </a:rPr>
              <a:t>., Koumousis, V.</a:t>
            </a:r>
            <a:r>
              <a:rPr lang="el-GR" sz="1400" b="1" dirty="0" smtClean="0">
                <a:solidFill>
                  <a:schemeClr val="tx2"/>
                </a:solidFill>
              </a:rPr>
              <a:t>Κ</a:t>
            </a:r>
            <a:r>
              <a:rPr lang="en-GB" sz="1400" b="1" dirty="0" smtClean="0">
                <a:solidFill>
                  <a:schemeClr val="tx2"/>
                </a:solidFill>
              </a:rPr>
              <a:t>. (2008) “On the response and dissipated energy of Bouc-Wen hysteretic model” Journal of Sound and Vibration, 309:887-895, doi:10.1016/j.jsv.2007.07.080.</a:t>
            </a:r>
            <a:r>
              <a:rPr lang="el-GR" sz="1400" b="1" dirty="0" smtClean="0">
                <a:solidFill>
                  <a:schemeClr val="tx2"/>
                </a:solidFill>
              </a:rPr>
              <a:t> 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2" grpId="0"/>
      <p:bldP spid="24" grpId="0"/>
      <p:bldP spid="2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00174"/>
            <a:ext cx="4612481" cy="277415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Dissipated energy (analytically)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2844" y="1916113"/>
            <a:ext cx="37211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Alternative formulation based on </a:t>
            </a:r>
            <a:r>
              <a:rPr lang="en-US" b="1" dirty="0" smtClean="0">
                <a:solidFill>
                  <a:schemeClr val="tx2"/>
                </a:solidFill>
              </a:rPr>
              <a:t>complementary areas</a:t>
            </a:r>
            <a:r>
              <a:rPr lang="el-GR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174592" y="2786058"/>
            <a:ext cx="37211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Stable solution </a:t>
            </a:r>
            <a:r>
              <a:rPr lang="en-US" dirty="0" smtClean="0">
                <a:solidFill>
                  <a:schemeClr val="tx2"/>
                </a:solidFill>
              </a:rPr>
              <a:t>in all cases (both partial and full yield).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72025" y="2205028"/>
            <a:ext cx="3492000" cy="168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67264" y="2189154"/>
            <a:ext cx="3493277" cy="1697037"/>
            <a:chOff x="4767264" y="2189154"/>
            <a:chExt cx="3493277" cy="1697037"/>
          </a:xfrm>
        </p:grpSpPr>
        <p:grpSp>
          <p:nvGrpSpPr>
            <p:cNvPr id="54" name="Group 53"/>
            <p:cNvGrpSpPr/>
            <p:nvPr/>
          </p:nvGrpSpPr>
          <p:grpSpPr>
            <a:xfrm>
              <a:off x="4767264" y="2189154"/>
              <a:ext cx="3493277" cy="1697037"/>
              <a:chOff x="2069306" y="4429132"/>
              <a:chExt cx="3493277" cy="169703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2071670" y="4429132"/>
                <a:ext cx="3490913" cy="1697037"/>
              </a:xfrm>
              <a:custGeom>
                <a:avLst/>
                <a:gdLst>
                  <a:gd name="connsiteX0" fmla="*/ 0 w 3490913"/>
                  <a:gd name="connsiteY0" fmla="*/ 1697037 h 1697037"/>
                  <a:gd name="connsiteX1" fmla="*/ 90488 w 3490913"/>
                  <a:gd name="connsiteY1" fmla="*/ 1449387 h 1697037"/>
                  <a:gd name="connsiteX2" fmla="*/ 185738 w 3490913"/>
                  <a:gd name="connsiteY2" fmla="*/ 1192212 h 1697037"/>
                  <a:gd name="connsiteX3" fmla="*/ 271463 w 3490913"/>
                  <a:gd name="connsiteY3" fmla="*/ 977900 h 1697037"/>
                  <a:gd name="connsiteX4" fmla="*/ 323850 w 3490913"/>
                  <a:gd name="connsiteY4" fmla="*/ 849312 h 1697037"/>
                  <a:gd name="connsiteX5" fmla="*/ 414338 w 3490913"/>
                  <a:gd name="connsiteY5" fmla="*/ 639762 h 1697037"/>
                  <a:gd name="connsiteX6" fmla="*/ 485775 w 3490913"/>
                  <a:gd name="connsiteY6" fmla="*/ 515937 h 1697037"/>
                  <a:gd name="connsiteX7" fmla="*/ 581025 w 3490913"/>
                  <a:gd name="connsiteY7" fmla="*/ 406400 h 1697037"/>
                  <a:gd name="connsiteX8" fmla="*/ 652463 w 3490913"/>
                  <a:gd name="connsiteY8" fmla="*/ 344487 h 1697037"/>
                  <a:gd name="connsiteX9" fmla="*/ 762000 w 3490913"/>
                  <a:gd name="connsiteY9" fmla="*/ 277812 h 1697037"/>
                  <a:gd name="connsiteX10" fmla="*/ 895350 w 3490913"/>
                  <a:gd name="connsiteY10" fmla="*/ 220662 h 1697037"/>
                  <a:gd name="connsiteX11" fmla="*/ 1081088 w 3490913"/>
                  <a:gd name="connsiteY11" fmla="*/ 158750 h 1697037"/>
                  <a:gd name="connsiteX12" fmla="*/ 1328738 w 3490913"/>
                  <a:gd name="connsiteY12" fmla="*/ 106362 h 1697037"/>
                  <a:gd name="connsiteX13" fmla="*/ 1562100 w 3490913"/>
                  <a:gd name="connsiteY13" fmla="*/ 77787 h 1697037"/>
                  <a:gd name="connsiteX14" fmla="*/ 1866900 w 3490913"/>
                  <a:gd name="connsiteY14" fmla="*/ 58737 h 1697037"/>
                  <a:gd name="connsiteX15" fmla="*/ 2224088 w 3490913"/>
                  <a:gd name="connsiteY15" fmla="*/ 34925 h 1697037"/>
                  <a:gd name="connsiteX16" fmla="*/ 2819400 w 3490913"/>
                  <a:gd name="connsiteY16" fmla="*/ 15875 h 1697037"/>
                  <a:gd name="connsiteX17" fmla="*/ 3490913 w 3490913"/>
                  <a:gd name="connsiteY17" fmla="*/ 11112 h 169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90913" h="1697037">
                    <a:moveTo>
                      <a:pt x="0" y="1697037"/>
                    </a:moveTo>
                    <a:lnTo>
                      <a:pt x="90488" y="1449387"/>
                    </a:lnTo>
                    <a:cubicBezTo>
                      <a:pt x="121444" y="1365250"/>
                      <a:pt x="155576" y="1270793"/>
                      <a:pt x="185738" y="1192212"/>
                    </a:cubicBezTo>
                    <a:cubicBezTo>
                      <a:pt x="215900" y="1113631"/>
                      <a:pt x="248444" y="1035050"/>
                      <a:pt x="271463" y="977900"/>
                    </a:cubicBezTo>
                    <a:cubicBezTo>
                      <a:pt x="294482" y="920750"/>
                      <a:pt x="300038" y="905668"/>
                      <a:pt x="323850" y="849312"/>
                    </a:cubicBezTo>
                    <a:cubicBezTo>
                      <a:pt x="347662" y="792956"/>
                      <a:pt x="387351" y="695324"/>
                      <a:pt x="414338" y="639762"/>
                    </a:cubicBezTo>
                    <a:cubicBezTo>
                      <a:pt x="441325" y="584200"/>
                      <a:pt x="457994" y="554831"/>
                      <a:pt x="485775" y="515937"/>
                    </a:cubicBezTo>
                    <a:cubicBezTo>
                      <a:pt x="513556" y="477043"/>
                      <a:pt x="553244" y="434975"/>
                      <a:pt x="581025" y="406400"/>
                    </a:cubicBezTo>
                    <a:cubicBezTo>
                      <a:pt x="608806" y="377825"/>
                      <a:pt x="622301" y="365918"/>
                      <a:pt x="652463" y="344487"/>
                    </a:cubicBezTo>
                    <a:cubicBezTo>
                      <a:pt x="682625" y="323056"/>
                      <a:pt x="721519" y="298449"/>
                      <a:pt x="762000" y="277812"/>
                    </a:cubicBezTo>
                    <a:cubicBezTo>
                      <a:pt x="802481" y="257175"/>
                      <a:pt x="842169" y="240506"/>
                      <a:pt x="895350" y="220662"/>
                    </a:cubicBezTo>
                    <a:cubicBezTo>
                      <a:pt x="948531" y="200818"/>
                      <a:pt x="1008857" y="177800"/>
                      <a:pt x="1081088" y="158750"/>
                    </a:cubicBezTo>
                    <a:cubicBezTo>
                      <a:pt x="1153319" y="139700"/>
                      <a:pt x="1248569" y="119856"/>
                      <a:pt x="1328738" y="106362"/>
                    </a:cubicBezTo>
                    <a:cubicBezTo>
                      <a:pt x="1408907" y="92868"/>
                      <a:pt x="1472406" y="85724"/>
                      <a:pt x="1562100" y="77787"/>
                    </a:cubicBezTo>
                    <a:cubicBezTo>
                      <a:pt x="1651794" y="69850"/>
                      <a:pt x="1866900" y="58737"/>
                      <a:pt x="1866900" y="58737"/>
                    </a:cubicBezTo>
                    <a:cubicBezTo>
                      <a:pt x="1977231" y="51593"/>
                      <a:pt x="2065338" y="42069"/>
                      <a:pt x="2224088" y="34925"/>
                    </a:cubicBezTo>
                    <a:cubicBezTo>
                      <a:pt x="2382838" y="27781"/>
                      <a:pt x="2608263" y="19844"/>
                      <a:pt x="2819400" y="15875"/>
                    </a:cubicBezTo>
                    <a:cubicBezTo>
                      <a:pt x="3030538" y="11906"/>
                      <a:pt x="3378201" y="0"/>
                      <a:pt x="3490913" y="11112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2" name="Straight Connector 41"/>
              <p:cNvCxnSpPr>
                <a:stCxn id="19" idx="0"/>
              </p:cNvCxnSpPr>
              <p:nvPr/>
            </p:nvCxnSpPr>
            <p:spPr bwMode="auto">
              <a:xfrm flipV="1">
                <a:off x="2071670" y="4441031"/>
                <a:ext cx="2399" cy="168513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4" name="Straight Connector 43"/>
              <p:cNvCxnSpPr>
                <a:stCxn id="19" idx="17"/>
              </p:cNvCxnSpPr>
              <p:nvPr/>
            </p:nvCxnSpPr>
            <p:spPr bwMode="auto">
              <a:xfrm flipH="1" flipV="1">
                <a:off x="2069306" y="4438650"/>
                <a:ext cx="3493277" cy="159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61" name="Straight Connector 60"/>
            <p:cNvCxnSpPr>
              <a:stCxn id="19" idx="4"/>
            </p:cNvCxnSpPr>
            <p:nvPr/>
          </p:nvCxnSpPr>
          <p:spPr bwMode="auto">
            <a:xfrm flipV="1">
              <a:off x="5093478" y="2200275"/>
              <a:ext cx="5572" cy="8381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79" name="Picture 78" descr="14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70" y="5162058"/>
            <a:ext cx="6540818" cy="656749"/>
          </a:xfrm>
          <a:prstGeom prst="rect">
            <a:avLst/>
          </a:prstGeom>
        </p:spPr>
      </p:pic>
      <p:pic>
        <p:nvPicPr>
          <p:cNvPr id="80" name="Picture 79" descr="14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95" y="5947876"/>
            <a:ext cx="5137309" cy="656749"/>
          </a:xfrm>
          <a:prstGeom prst="rect">
            <a:avLst/>
          </a:prstGeom>
        </p:spPr>
      </p:pic>
      <p:pic>
        <p:nvPicPr>
          <p:cNvPr id="81" name="Picture 80" descr="14-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58" y="4233364"/>
            <a:ext cx="3003709" cy="78009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571868" y="1428736"/>
            <a:ext cx="1214446" cy="571504"/>
            <a:chOff x="3571868" y="1428736"/>
            <a:chExt cx="1214446" cy="571504"/>
          </a:xfrm>
          <a:solidFill>
            <a:schemeClr val="accent5"/>
          </a:solidFill>
        </p:grpSpPr>
        <p:sp>
          <p:nvSpPr>
            <p:cNvPr id="21" name="Rounded Rectangular Callout 20"/>
            <p:cNvSpPr/>
            <p:nvPr/>
          </p:nvSpPr>
          <p:spPr bwMode="auto">
            <a:xfrm>
              <a:off x="3571868" y="1428736"/>
              <a:ext cx="1214446" cy="571504"/>
            </a:xfrm>
            <a:prstGeom prst="wedgeRoundRectCallout">
              <a:avLst>
                <a:gd name="adj1" fmla="val 62117"/>
                <a:gd name="adj2" fmla="val 114071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l-GR" sz="1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22" descr="1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4744" y="1500174"/>
              <a:ext cx="940117" cy="373380"/>
            </a:xfrm>
            <a:prstGeom prst="rect">
              <a:avLst/>
            </a:prstGeom>
            <a:grpFill/>
          </p:spPr>
        </p:pic>
      </p:grpSp>
      <p:grpSp>
        <p:nvGrpSpPr>
          <p:cNvPr id="28" name="Group 27"/>
          <p:cNvGrpSpPr/>
          <p:nvPr/>
        </p:nvGrpSpPr>
        <p:grpSpPr>
          <a:xfrm>
            <a:off x="5572132" y="1428736"/>
            <a:ext cx="1143008" cy="571500"/>
            <a:chOff x="5786446" y="1428750"/>
            <a:chExt cx="1143008" cy="571500"/>
          </a:xfrm>
          <a:solidFill>
            <a:schemeClr val="accent5"/>
          </a:solidFill>
        </p:grpSpPr>
        <p:sp>
          <p:nvSpPr>
            <p:cNvPr id="22" name="Rounded Rectangular Callout 21"/>
            <p:cNvSpPr/>
            <p:nvPr/>
          </p:nvSpPr>
          <p:spPr bwMode="auto">
            <a:xfrm>
              <a:off x="5786446" y="1428750"/>
              <a:ext cx="1143008" cy="571500"/>
            </a:xfrm>
            <a:prstGeom prst="wedgeRoundRectCallout">
              <a:avLst>
                <a:gd name="adj1" fmla="val -70588"/>
                <a:gd name="adj2" fmla="val 11315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l-GR" sz="1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 descr="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9322" y="1500174"/>
              <a:ext cx="923449" cy="373380"/>
            </a:xfrm>
            <a:prstGeom prst="rect">
              <a:avLst/>
            </a:prstGeom>
            <a:grpFill/>
          </p:spPr>
        </p:pic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857620" y="4481016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(1)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173930" y="5365236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2</a:t>
            </a:r>
            <a:r>
              <a:rPr lang="el-GR" sz="1400" dirty="0" smtClean="0">
                <a:solidFill>
                  <a:schemeClr val="tx2"/>
                </a:solidFill>
              </a:rPr>
              <a:t>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156468" y="6124090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3</a:t>
            </a:r>
            <a:r>
              <a:rPr lang="el-GR" sz="1400" dirty="0" smtClean="0">
                <a:solidFill>
                  <a:schemeClr val="tx2"/>
                </a:solidFill>
              </a:rPr>
              <a:t>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142844" y="5923710"/>
            <a:ext cx="7429552" cy="73109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5536" y="2060848"/>
            <a:ext cx="5500726" cy="3500462"/>
            <a:chOff x="395536" y="2060848"/>
            <a:chExt cx="5500726" cy="3500462"/>
          </a:xfrm>
        </p:grpSpPr>
        <p:sp>
          <p:nvSpPr>
            <p:cNvPr id="20" name="Rounded Rectangular Callout 19"/>
            <p:cNvSpPr/>
            <p:nvPr/>
          </p:nvSpPr>
          <p:spPr bwMode="auto">
            <a:xfrm>
              <a:off x="395536" y="2060848"/>
              <a:ext cx="5500726" cy="3500462"/>
            </a:xfrm>
            <a:prstGeom prst="wedgeRoundRectCallout">
              <a:avLst>
                <a:gd name="adj1" fmla="val -46724"/>
                <a:gd name="adj2" fmla="val 66687"/>
                <a:gd name="adj3" fmla="val 16667"/>
              </a:avLst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 descr="C:\Trash2\Image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568" y="2204864"/>
              <a:ext cx="4878115" cy="31439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30" grpId="0"/>
      <p:bldP spid="31" grpId="0"/>
      <p:bldP spid="32" grpId="0"/>
      <p:bldP spid="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608512" cy="29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Dissipated energy (approximation)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596" y="4625137"/>
            <a:ext cx="792165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When the system yields fully and </a:t>
            </a:r>
            <a:r>
              <a:rPr lang="en-US" sz="1600" i="1" dirty="0" smtClean="0">
                <a:solidFill>
                  <a:schemeClr val="tx2"/>
                </a:solidFill>
              </a:rPr>
              <a:t>z</a:t>
            </a:r>
            <a:r>
              <a:rPr lang="en-US" sz="1600" i="1" baseline="-25000" dirty="0" smtClean="0">
                <a:solidFill>
                  <a:schemeClr val="tx2"/>
                </a:solidFill>
              </a:rPr>
              <a:t>A</a:t>
            </a:r>
            <a:r>
              <a:rPr lang="en-US" sz="1600" i="1" dirty="0" smtClean="0">
                <a:solidFill>
                  <a:schemeClr val="tx2"/>
                </a:solidFill>
              </a:rPr>
              <a:t>→1</a:t>
            </a:r>
            <a:r>
              <a:rPr lang="el-GR" sz="1600" dirty="0" smtClean="0">
                <a:solidFill>
                  <a:schemeClr val="tx2"/>
                </a:solidFill>
              </a:rPr>
              <a:t>: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8" name="Picture 17" descr="15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66454"/>
            <a:ext cx="6594158" cy="673418"/>
          </a:xfrm>
          <a:prstGeom prst="rect">
            <a:avLst/>
          </a:prstGeom>
        </p:spPr>
      </p:pic>
      <p:pic>
        <p:nvPicPr>
          <p:cNvPr id="20" name="Picture 19" descr="15-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890372"/>
            <a:ext cx="4267200" cy="620078"/>
          </a:xfrm>
          <a:prstGeom prst="rect">
            <a:avLst/>
          </a:prstGeom>
        </p:spPr>
      </p:pic>
      <p:pic>
        <p:nvPicPr>
          <p:cNvPr id="2050" name="Picture 2" descr="Kcd+K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857364"/>
            <a:ext cx="6643734" cy="23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02572" y="5240668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(1)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715272" y="6046488"/>
            <a:ext cx="50006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2</a:t>
            </a:r>
            <a:r>
              <a:rPr lang="el-GR" sz="1400" dirty="0" smtClean="0">
                <a:solidFill>
                  <a:schemeClr val="tx2"/>
                </a:solidFill>
              </a:rPr>
              <a:t>)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2844" y="1928802"/>
            <a:ext cx="8858312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63525" indent="-263525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</a:rPr>
              <a:t> The Bouc-Wen model has been analyzed.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214546" y="3333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Concluding remarks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5604" y="2348880"/>
            <a:ext cx="885831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63525" indent="-263525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</a:rPr>
              <a:t>Certain </a:t>
            </a:r>
            <a:r>
              <a:rPr lang="en-US" sz="1400" dirty="0" smtClean="0">
                <a:solidFill>
                  <a:schemeClr val="tx2"/>
                </a:solidFill>
              </a:rPr>
              <a:t>issues concerning the mathematical and physical consistency of the model have been raised</a:t>
            </a:r>
            <a:r>
              <a:rPr lang="el-GR" sz="1400" dirty="0" smtClean="0">
                <a:solidFill>
                  <a:schemeClr val="tx2"/>
                </a:solidFill>
              </a:rPr>
              <a:t>.</a:t>
            </a:r>
            <a:r>
              <a:rPr lang="en-US" sz="1400" dirty="0" smtClean="0">
                <a:solidFill>
                  <a:schemeClr val="tx2"/>
                </a:solidFill>
              </a:rPr>
              <a:t> Proper and effective solutions to these issues have been presented.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2784" y="2996952"/>
            <a:ext cx="8858312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63525" indent="-263525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</a:rPr>
              <a:t>The </a:t>
            </a:r>
            <a:r>
              <a:rPr lang="en-US" sz="1400" dirty="0" smtClean="0">
                <a:solidFill>
                  <a:schemeClr val="tx2"/>
                </a:solidFill>
              </a:rPr>
              <a:t>effect of the model parameters in the overall response was clarified and discussed.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5222" y="3481263"/>
            <a:ext cx="8858312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63525" indent="-263525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</a:rPr>
              <a:t> Analytical methods for the evaluation of the response and dissipated energy have been presented.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2844" y="3120094"/>
            <a:ext cx="885831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71463" algn="ctr">
              <a:spcBef>
                <a:spcPct val="50000"/>
              </a:spcBef>
            </a:pPr>
            <a:r>
              <a:rPr lang="en-US" sz="2800" b="1" dirty="0" smtClean="0"/>
              <a:t>Thank you very much for your attention</a:t>
            </a:r>
            <a:r>
              <a:rPr lang="el-GR" sz="2800" b="1" dirty="0" smtClean="0"/>
              <a:t>!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72000" y="5835867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Masonry shear walls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572000" y="6072206"/>
            <a:ext cx="45720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100" dirty="0" err="1" smtClean="0"/>
              <a:t>Madan</a:t>
            </a:r>
            <a:r>
              <a:rPr lang="en-US" sz="1100" dirty="0" smtClean="0"/>
              <a:t>, A., </a:t>
            </a:r>
            <a:r>
              <a:rPr lang="en-US" sz="1100" dirty="0" err="1" smtClean="0"/>
              <a:t>Reinhorn</a:t>
            </a:r>
            <a:r>
              <a:rPr lang="en-US" sz="1100" dirty="0" smtClean="0"/>
              <a:t>, A. M., </a:t>
            </a:r>
            <a:r>
              <a:rPr lang="en-US" sz="1100" dirty="0" err="1" smtClean="0"/>
              <a:t>Mander</a:t>
            </a:r>
            <a:r>
              <a:rPr lang="en-US" sz="1100" dirty="0" smtClean="0"/>
              <a:t>, J. B. (2008) “Fiber-Element Model of </a:t>
            </a:r>
            <a:r>
              <a:rPr lang="en-US" sz="1100" dirty="0" err="1" smtClean="0"/>
              <a:t>Posttensioned</a:t>
            </a:r>
            <a:r>
              <a:rPr lang="en-US" sz="1100" dirty="0" smtClean="0"/>
              <a:t> Hollow Block Masonry Shear Walls under Reversed Cyclic Lateral Loading”, Journal of Structural Engineering, 134(7):1101-1114.</a:t>
            </a:r>
            <a:endParaRPr lang="en-US" sz="11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5845829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Concrete walls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6129322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err="1" smtClean="0"/>
              <a:t>Lefas</a:t>
            </a:r>
            <a:r>
              <a:rPr lang="en-US" sz="1200" dirty="0" smtClean="0"/>
              <a:t>, I. D., </a:t>
            </a:r>
            <a:r>
              <a:rPr lang="en-US" sz="1200" dirty="0" err="1" smtClean="0"/>
              <a:t>Kotsovos</a:t>
            </a:r>
            <a:r>
              <a:rPr lang="en-US" sz="1200" dirty="0" smtClean="0"/>
              <a:t>, M. D., (1990) “Strength and Deformation Characteristics of Reinforced Concrete Walls Under Load Reversals”, ACI </a:t>
            </a:r>
            <a:r>
              <a:rPr lang="en-US" sz="1200" dirty="0" err="1" smtClean="0"/>
              <a:t>Struct</a:t>
            </a:r>
            <a:r>
              <a:rPr lang="en-US" sz="1200" dirty="0" smtClean="0"/>
              <a:t>. J., 87(6):716-726.</a:t>
            </a:r>
            <a:endParaRPr lang="en-US" sz="1200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572000" y="2406843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High strength concrete sections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572000" y="2690336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/>
              <a:t>Xiao, Y., </a:t>
            </a:r>
            <a:r>
              <a:rPr lang="en-US" sz="1200" dirty="0" err="1" smtClean="0"/>
              <a:t>Martirossyan</a:t>
            </a:r>
            <a:r>
              <a:rPr lang="en-US" sz="1200" dirty="0" smtClean="0"/>
              <a:t>, A.</a:t>
            </a:r>
            <a:r>
              <a:rPr lang="el-GR" sz="1200" dirty="0" smtClean="0"/>
              <a:t> </a:t>
            </a:r>
            <a:r>
              <a:rPr lang="en-US" sz="1200" dirty="0" smtClean="0"/>
              <a:t>(1998) “Seismic performance of high-strength concrete columns”, Journal of Structural Engineering, 124(3):241-251.</a:t>
            </a:r>
            <a:endParaRPr lang="en-US" sz="1200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0" y="2406843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R/C sections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2690336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err="1" smtClean="0"/>
              <a:t>Saatcioglu</a:t>
            </a:r>
            <a:r>
              <a:rPr lang="en-US" sz="1200" dirty="0" smtClean="0"/>
              <a:t>, M., </a:t>
            </a:r>
            <a:r>
              <a:rPr lang="en-US" sz="1200" dirty="0" err="1" smtClean="0"/>
              <a:t>Ozcebe</a:t>
            </a:r>
            <a:r>
              <a:rPr lang="en-US" sz="1200" dirty="0" smtClean="0"/>
              <a:t>, G. (1989) “Response of Reinforced Concrete Columns to Simulated Seismic Loading”, ACI Structural Journal, 86(1):3-12.</a:t>
            </a:r>
            <a:endParaRPr lang="en-US" sz="1200" dirty="0"/>
          </a:p>
        </p:txBody>
      </p:sp>
      <p:pic>
        <p:nvPicPr>
          <p:cNvPr id="157701" name="Picture 5" descr="C:\My Stuff\My PhD\By Topic\_PHD PRESENTATION\Hysteretic Loops Reinforced Concret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3643306" cy="2293095"/>
          </a:xfrm>
          <a:prstGeom prst="rect">
            <a:avLst/>
          </a:prstGeom>
          <a:noFill/>
        </p:spPr>
      </p:pic>
      <p:pic>
        <p:nvPicPr>
          <p:cNvPr id="158722" name="Picture 2" descr="C:\My Stuff\My PhD\By Topic\_PHD PRESENTATION\Hysteretic Loops HSC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0"/>
            <a:ext cx="3503096" cy="2357430"/>
          </a:xfrm>
          <a:prstGeom prst="rect">
            <a:avLst/>
          </a:prstGeom>
          <a:noFill/>
        </p:spPr>
      </p:pic>
      <p:pic>
        <p:nvPicPr>
          <p:cNvPr id="158727" name="Picture 7" descr="C:\My Stuff\My PhD\By Topic\_PHD PRESENTATION\Hysteretic Loops Masonry Shear Wall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429000"/>
            <a:ext cx="3714776" cy="2395129"/>
          </a:xfrm>
          <a:prstGeom prst="rect">
            <a:avLst/>
          </a:prstGeom>
          <a:noFill/>
        </p:spPr>
      </p:pic>
      <p:pic>
        <p:nvPicPr>
          <p:cNvPr id="116738" name="Picture 2" descr="C:\My Stuff\My PhD\By Topic\_PHD PRESENTATION\Hysteretic Loop Concrete Wa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357561"/>
            <a:ext cx="2857520" cy="2491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72000" y="5835867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Wooden shear walls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572000" y="6119360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/>
              <a:t>Stewart, W. G. (1987) “The seismic design of plywood-sheathed shear walls”, PhD Thesis, Univ. of Canterbury, Christchurch, New Zealand.</a:t>
            </a:r>
            <a:endParaRPr lang="en-US" sz="1200" dirty="0"/>
          </a:p>
        </p:txBody>
      </p:sp>
      <p:pic>
        <p:nvPicPr>
          <p:cNvPr id="157698" name="Picture 2" descr="C:\My Stuff\My PhD\By Topic\_PHD PRESENTATION\Hysteretic Loops Plywood Shear Wal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286148" cy="2338160"/>
          </a:xfrm>
          <a:prstGeom prst="rect">
            <a:avLst/>
          </a:prstGeom>
          <a:noFill/>
        </p:spPr>
      </p:pic>
      <p:pic>
        <p:nvPicPr>
          <p:cNvPr id="157699" name="Picture 3" descr="C:\My Stuff\My PhD\By Topic\_PHD PRESENTATION\Hysteretic Loops Nailed Plywoo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3714744" cy="2334613"/>
          </a:xfrm>
          <a:prstGeom prst="rect">
            <a:avLst/>
          </a:prstGeom>
          <a:noFill/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5845829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Wood joints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6129322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/>
              <a:t>Foliente, G. C. (1995), “Hysteresis modeling of wood joints and structural systems”, Journal of Structural Engineering, 121(6):1013-1022.</a:t>
            </a:r>
            <a:endParaRPr lang="en-US" sz="1200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572000" y="2406843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Seismic isolation systems </a:t>
            </a:r>
            <a:r>
              <a:rPr lang="el-GR" sz="1400" b="1" dirty="0" smtClean="0">
                <a:solidFill>
                  <a:schemeClr val="tx2"/>
                </a:solidFill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</a:rPr>
              <a:t>FPS, LRB, …)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572000" y="2690336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/>
              <a:t>Kikuchi, M., Aiken, I. D. (1997) “An analytical hysteresis model for elastomeric seismic isolation bearings”, Earthquake Engineering and Structural Dynamics, 26:215-231.</a:t>
            </a:r>
            <a:endParaRPr lang="en-US" sz="1200" dirty="0"/>
          </a:p>
        </p:txBody>
      </p:sp>
      <p:pic>
        <p:nvPicPr>
          <p:cNvPr id="157700" name="Picture 4" descr="C:\My Stuff\My PhD\By Topic\_PHD PRESENTATION\Hysteretic Loops LRB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0"/>
            <a:ext cx="2786082" cy="2391355"/>
          </a:xfrm>
          <a:prstGeom prst="rect">
            <a:avLst/>
          </a:prstGeom>
          <a:noFill/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0" y="2406867"/>
            <a:ext cx="4572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Steel connections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2690360"/>
            <a:ext cx="4572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/>
              <a:t>Popov, E.P., Stephen, R.M. (1970) “Cyclic Loading of Full-Size Steel Connections”, Report UCB/EERC-70/03.</a:t>
            </a:r>
            <a:endParaRPr lang="en-US" sz="1200" dirty="0"/>
          </a:p>
        </p:txBody>
      </p:sp>
      <p:pic>
        <p:nvPicPr>
          <p:cNvPr id="32" name="Picture 6" descr="C:\My Stuff\My PhD\By Topic\_PHD PRESENTATION\Hysteretic Loops Metal Connection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6" y="0"/>
            <a:ext cx="35175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3" grpId="0"/>
      <p:bldP spid="24" grpId="0"/>
      <p:bldP spid="25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5845829"/>
            <a:ext cx="9144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err="1" smtClean="0">
                <a:solidFill>
                  <a:schemeClr val="tx2"/>
                </a:solidFill>
              </a:rPr>
              <a:t>Magnetorheological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/>
              <a:t>fluid dampers (MR dampers)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6129322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smtClean="0"/>
              <a:t>Kwok, N.M., Ha, Q.P., Nguyen, T.H., Li, J., </a:t>
            </a:r>
            <a:r>
              <a:rPr lang="en-US" sz="1200" dirty="0" err="1" smtClean="0"/>
              <a:t>Samali</a:t>
            </a:r>
            <a:r>
              <a:rPr lang="en-US" sz="1200" dirty="0" smtClean="0"/>
              <a:t>, B. (2006)</a:t>
            </a:r>
            <a:r>
              <a:rPr lang="el-GR" sz="1200" dirty="0" smtClean="0"/>
              <a:t> </a:t>
            </a:r>
            <a:r>
              <a:rPr lang="en-US" sz="1200" dirty="0" smtClean="0"/>
              <a:t>“A novel hysteretic model for </a:t>
            </a:r>
            <a:r>
              <a:rPr lang="en-US" sz="1200" dirty="0" err="1" smtClean="0"/>
              <a:t>magnetorheological</a:t>
            </a:r>
            <a:r>
              <a:rPr lang="en-US" sz="1200" dirty="0" smtClean="0"/>
              <a:t> fluid dampers and</a:t>
            </a:r>
            <a:r>
              <a:rPr lang="el-GR" sz="1200" dirty="0" smtClean="0"/>
              <a:t> </a:t>
            </a:r>
            <a:r>
              <a:rPr lang="en-US" sz="1200" dirty="0" smtClean="0"/>
              <a:t>parameter identification using particle swarm optimization” Sensors and Actuators A, </a:t>
            </a:r>
            <a:r>
              <a:rPr lang="en-US" sz="1200" smtClean="0"/>
              <a:t>132:441–451.</a:t>
            </a:r>
            <a:endParaRPr lang="en-US" sz="1200" dirty="0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0" y="2540966"/>
            <a:ext cx="9144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Dynamic response of foundations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2824459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err="1" smtClean="0"/>
              <a:t>Gerolymos</a:t>
            </a:r>
            <a:r>
              <a:rPr lang="en-US" sz="1200" dirty="0" smtClean="0"/>
              <a:t>, N., </a:t>
            </a:r>
            <a:r>
              <a:rPr lang="en-US" sz="1200" dirty="0" err="1" smtClean="0"/>
              <a:t>Gazetas</a:t>
            </a:r>
            <a:r>
              <a:rPr lang="en-US" sz="1200" dirty="0" smtClean="0"/>
              <a:t>, G. (2006) “Static and dynamic response of massive caisson foundations with soil and interface nonlinearities—validation and results” Soil Dynamics and Earthquake Engineering 26:377–394.</a:t>
            </a:r>
            <a:endParaRPr lang="en-US" sz="1200" dirty="0"/>
          </a:p>
        </p:txBody>
      </p:sp>
      <p:grpSp>
        <p:nvGrpSpPr>
          <p:cNvPr id="3" name="Group 21"/>
          <p:cNvGrpSpPr/>
          <p:nvPr/>
        </p:nvGrpSpPr>
        <p:grpSpPr>
          <a:xfrm>
            <a:off x="785786" y="3429000"/>
            <a:ext cx="6965982" cy="2195515"/>
            <a:chOff x="785786" y="3429000"/>
            <a:chExt cx="6965982" cy="2195515"/>
          </a:xfrm>
        </p:grpSpPr>
        <p:pic>
          <p:nvPicPr>
            <p:cNvPr id="16179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3429000"/>
              <a:ext cx="2890853" cy="2195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1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876" y="3500438"/>
              <a:ext cx="3036892" cy="210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1428728" y="0"/>
            <a:ext cx="6180601" cy="2428892"/>
            <a:chOff x="1428728" y="0"/>
            <a:chExt cx="6180601" cy="2428892"/>
          </a:xfrm>
        </p:grpSpPr>
        <p:pic>
          <p:nvPicPr>
            <p:cNvPr id="16589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73" y="1"/>
              <a:ext cx="3465956" cy="2428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589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0"/>
              <a:ext cx="2428892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5845829"/>
            <a:ext cx="9144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/>
              <a:t>Seat suspension systems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6129322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err="1" smtClean="0"/>
              <a:t>Gunstona</a:t>
            </a:r>
            <a:r>
              <a:rPr lang="en-US" sz="1200" dirty="0" smtClean="0"/>
              <a:t>, T.P., </a:t>
            </a:r>
            <a:r>
              <a:rPr lang="en-US" sz="1200" dirty="0" err="1" smtClean="0"/>
              <a:t>Rebelleb</a:t>
            </a:r>
            <a:r>
              <a:rPr lang="en-US" sz="1200" dirty="0" smtClean="0"/>
              <a:t>, J., </a:t>
            </a:r>
            <a:r>
              <a:rPr lang="en-US" sz="1200" dirty="0" err="1" smtClean="0"/>
              <a:t>Griffina</a:t>
            </a:r>
            <a:r>
              <a:rPr lang="en-US" sz="1200" dirty="0" smtClean="0"/>
              <a:t>, M.J. (2004) “A comparison of two methods of simulating seat suspension dynamic performance” Journal of Sound and Vibration 278:117–134.</a:t>
            </a:r>
            <a:endParaRPr lang="en-US" sz="1200" dirty="0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0" y="2540966"/>
            <a:ext cx="9144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Stick – slip phenomena in elevator rail systems (rubber-to-metal interface)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2824459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200" dirty="0" err="1" smtClean="0"/>
              <a:t>Hoon</a:t>
            </a:r>
            <a:r>
              <a:rPr lang="en-US" sz="1200" dirty="0" smtClean="0"/>
              <a:t> </a:t>
            </a:r>
            <a:r>
              <a:rPr lang="el-GR" sz="1200" dirty="0" smtClean="0"/>
              <a:t>,</a:t>
            </a:r>
            <a:r>
              <a:rPr lang="en-US" sz="1200" dirty="0" smtClean="0"/>
              <a:t>W., Yoon </a:t>
            </a:r>
            <a:r>
              <a:rPr lang="el-GR" sz="1200" dirty="0" smtClean="0"/>
              <a:t>,</a:t>
            </a:r>
            <a:r>
              <a:rPr lang="en-US" sz="1200" dirty="0" smtClean="0"/>
              <a:t>Y. K., </a:t>
            </a:r>
            <a:r>
              <a:rPr lang="en-US" sz="1200" dirty="0" err="1" smtClean="0"/>
              <a:t>Haeil</a:t>
            </a:r>
            <a:r>
              <a:rPr lang="el-GR" sz="1200" dirty="0" smtClean="0"/>
              <a:t>, </a:t>
            </a:r>
            <a:r>
              <a:rPr lang="en-US" sz="1200" dirty="0" smtClean="0"/>
              <a:t>J., </a:t>
            </a:r>
            <a:r>
              <a:rPr lang="en-US" sz="1200" dirty="0" err="1" smtClean="0"/>
              <a:t>Gwang</a:t>
            </a:r>
            <a:r>
              <a:rPr lang="en-US" sz="1200" dirty="0" smtClean="0"/>
              <a:t> </a:t>
            </a:r>
            <a:r>
              <a:rPr lang="el-GR" sz="1200" dirty="0" smtClean="0"/>
              <a:t>, </a:t>
            </a:r>
            <a:r>
              <a:rPr lang="en-US" sz="1200" dirty="0" smtClean="0"/>
              <a:t>N. L., (2001) “Nonlinear rate-dependent stick-slip phenomena: modeling and parameter estimation”,</a:t>
            </a:r>
            <a:r>
              <a:rPr lang="el-GR" sz="1200" dirty="0" smtClean="0"/>
              <a:t> </a:t>
            </a:r>
            <a:r>
              <a:rPr lang="en-US" sz="1200" dirty="0" smtClean="0"/>
              <a:t>International Journal of Solids and Structures</a:t>
            </a:r>
            <a:r>
              <a:rPr lang="el-GR" sz="1200" dirty="0" smtClean="0"/>
              <a:t>,</a:t>
            </a:r>
            <a:r>
              <a:rPr lang="en-US" sz="1200" dirty="0" smtClean="0"/>
              <a:t> 38:1415-1431.</a:t>
            </a:r>
            <a:endParaRPr lang="en-US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2976" y="76489"/>
            <a:ext cx="6657638" cy="2423817"/>
            <a:chOff x="1142976" y="0"/>
            <a:chExt cx="6657638" cy="2423817"/>
          </a:xfrm>
        </p:grpSpPr>
        <p:pic>
          <p:nvPicPr>
            <p:cNvPr id="1617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0"/>
              <a:ext cx="2324104" cy="237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0"/>
              <a:ext cx="3157176" cy="242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571472" y="3214686"/>
            <a:ext cx="7034239" cy="2676525"/>
            <a:chOff x="571472" y="3214686"/>
            <a:chExt cx="7034239" cy="2676525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357562"/>
              <a:ext cx="340995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81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7686" y="3214686"/>
              <a:ext cx="3248025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53997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Introduction:</a:t>
            </a:r>
            <a:endParaRPr lang="el-GR" sz="2400" b="1" dirty="0" smtClean="0">
              <a:solidFill>
                <a:schemeClr val="tx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4305306"/>
            <a:ext cx="3078193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Basic hysteretic loop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607" y="1714488"/>
            <a:ext cx="8864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The Bouc-Wen model is a smooth hysteretic model that can describe </a:t>
            </a:r>
            <a:r>
              <a:rPr lang="en-US" sz="1600" b="1" dirty="0" smtClean="0">
                <a:solidFill>
                  <a:schemeClr val="tx2"/>
                </a:solidFill>
              </a:rPr>
              <a:t>virtually any type of hysteretic loop</a:t>
            </a:r>
            <a:r>
              <a:rPr lang="en-US" sz="1600" dirty="0" smtClean="0">
                <a:solidFill>
                  <a:schemeClr val="tx2"/>
                </a:solidFill>
              </a:rPr>
              <a:t>, including the aforementioned cases.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29024" y="4304892"/>
            <a:ext cx="242889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Strength degradation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24" y="266181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429420" y="4304892"/>
            <a:ext cx="242886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Stiffness deterioration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66181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348012" y="6519446"/>
            <a:ext cx="242889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Pinching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36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692" y="4786322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00" y="2662232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930" y="4786322"/>
            <a:ext cx="24193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143636" y="6519446"/>
            <a:ext cx="300036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Strain hardening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208" y="4795847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438" y="6519446"/>
            <a:ext cx="292892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Asymmetric yield force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  <p:bldP spid="13" grpId="0"/>
      <p:bldP spid="17" grpId="0"/>
      <p:bldP spid="19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4162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929842"/>
            <a:ext cx="4162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929842"/>
            <a:ext cx="4162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432" y="1925634"/>
            <a:ext cx="7343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14546" y="3587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Introduction:</a:t>
            </a:r>
            <a:endParaRPr lang="el-GR" sz="2400" b="1" dirty="0" smtClean="0">
              <a:solidFill>
                <a:schemeClr val="tx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2741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14546" y="358775"/>
            <a:ext cx="6124572" cy="931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Introduction:</a:t>
            </a:r>
            <a:endParaRPr lang="el-GR" sz="2400" b="1" dirty="0" smtClean="0">
              <a:solidFill>
                <a:schemeClr val="tx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Bouc – Wen model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42844" y="1857364"/>
            <a:ext cx="478634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The restoring force </a:t>
            </a:r>
            <a:r>
              <a:rPr lang="en-US" sz="1600" b="1" i="1" dirty="0" smtClean="0">
                <a:solidFill>
                  <a:schemeClr val="tx2"/>
                </a:solidFill>
              </a:rPr>
              <a:t>F(t)</a:t>
            </a:r>
            <a:r>
              <a:rPr lang="en-US" sz="1600" dirty="0" smtClean="0">
                <a:solidFill>
                  <a:schemeClr val="tx2"/>
                </a:solidFill>
              </a:rPr>
              <a:t> is given by: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42844" y="3214686"/>
            <a:ext cx="440343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The dimensionless hysteretic parameter </a:t>
            </a:r>
            <a:r>
              <a:rPr lang="en-US" sz="1600" b="1" i="1" dirty="0" smtClean="0">
                <a:solidFill>
                  <a:schemeClr val="tx2"/>
                </a:solidFill>
              </a:rPr>
              <a:t>z(t)</a:t>
            </a:r>
            <a:r>
              <a:rPr lang="en-US" sz="1600" dirty="0" smtClean="0">
                <a:solidFill>
                  <a:schemeClr val="tx2"/>
                </a:solidFill>
              </a:rPr>
              <a:t> obeys the following differential equation: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214414" y="4899825"/>
            <a:ext cx="3000375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generalized yield force</a:t>
            </a:r>
            <a:endParaRPr lang="el-GR" sz="14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generalized yield displacement</a:t>
            </a:r>
            <a:endParaRPr lang="el-GR" sz="14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post-elastic to initial (elastic) stiffness ratio</a:t>
            </a:r>
            <a:endParaRPr lang="el-GR" sz="14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model parameters</a:t>
            </a:r>
            <a:endParaRPr lang="el-GR" sz="14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initial stiffness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23" name="Picture 22" descr="07-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10" y="3774288"/>
            <a:ext cx="3771900" cy="583406"/>
          </a:xfrm>
          <a:prstGeom prst="rect">
            <a:avLst/>
          </a:prstGeom>
        </p:spPr>
      </p:pic>
      <p:pic>
        <p:nvPicPr>
          <p:cNvPr id="24" name="Picture 23" descr="07-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214554"/>
            <a:ext cx="2590800" cy="659606"/>
          </a:xfrm>
          <a:prstGeom prst="rect">
            <a:avLst/>
          </a:prstGeom>
        </p:spPr>
      </p:pic>
      <p:pic>
        <p:nvPicPr>
          <p:cNvPr id="25" name="Picture 24" descr="07-0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586" y="4926819"/>
            <a:ext cx="290513" cy="342900"/>
          </a:xfrm>
          <a:prstGeom prst="rect">
            <a:avLst/>
          </a:prstGeom>
        </p:spPr>
      </p:pic>
      <p:pic>
        <p:nvPicPr>
          <p:cNvPr id="26" name="Picture 25" descr="07-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5272105"/>
            <a:ext cx="266700" cy="316706"/>
          </a:xfrm>
          <a:prstGeom prst="rect">
            <a:avLst/>
          </a:prstGeom>
        </p:spPr>
      </p:pic>
      <p:pic>
        <p:nvPicPr>
          <p:cNvPr id="27" name="Picture 26" descr="07-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476" y="5631674"/>
            <a:ext cx="152400" cy="164306"/>
          </a:xfrm>
          <a:prstGeom prst="rect">
            <a:avLst/>
          </a:prstGeom>
        </p:spPr>
      </p:pic>
      <p:pic>
        <p:nvPicPr>
          <p:cNvPr id="28" name="Picture 27" descr="07-0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46" y="6098402"/>
            <a:ext cx="805815" cy="257175"/>
          </a:xfrm>
          <a:prstGeom prst="rect">
            <a:avLst/>
          </a:prstGeom>
        </p:spPr>
      </p:pic>
      <p:pic>
        <p:nvPicPr>
          <p:cNvPr id="29" name="Picture 28" descr="07-0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333" y="6436542"/>
            <a:ext cx="876300" cy="27860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687497" y="2168516"/>
            <a:ext cx="5932503" cy="3760814"/>
            <a:chOff x="1687497" y="2168516"/>
            <a:chExt cx="5932503" cy="3760814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687497" y="2168516"/>
              <a:ext cx="1116000" cy="720000"/>
            </a:xfrm>
            <a:prstGeom prst="roundRect">
              <a:avLst>
                <a:gd name="adj" fmla="val 26769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Elbow Connector 57"/>
            <p:cNvCxnSpPr>
              <a:stCxn id="34" idx="3"/>
            </p:cNvCxnSpPr>
            <p:nvPr/>
          </p:nvCxnSpPr>
          <p:spPr bwMode="auto">
            <a:xfrm>
              <a:off x="2803497" y="2528516"/>
              <a:ext cx="1839941" cy="3400814"/>
            </a:xfrm>
            <a:prstGeom prst="bentConnector2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1" name="Rounded Rectangle 60"/>
            <p:cNvSpPr/>
            <p:nvPr/>
          </p:nvSpPr>
          <p:spPr bwMode="auto">
            <a:xfrm>
              <a:off x="5429256" y="3867150"/>
              <a:ext cx="2190744" cy="1562114"/>
            </a:xfrm>
            <a:prstGeom prst="roundRect">
              <a:avLst>
                <a:gd name="adj" fmla="val 8379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3" name="Elbow Connector 62"/>
            <p:cNvCxnSpPr>
              <a:stCxn id="61" idx="2"/>
            </p:cNvCxnSpPr>
            <p:nvPr/>
          </p:nvCxnSpPr>
          <p:spPr bwMode="auto">
            <a:xfrm rot="5400000">
              <a:off x="5334000" y="4738702"/>
              <a:ext cx="500066" cy="1881190"/>
            </a:xfrm>
            <a:prstGeom prst="bentConnector2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168772" y="3898114"/>
            <a:ext cx="45561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(2)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922575" y="2371718"/>
            <a:ext cx="16970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(1)</a:t>
            </a:r>
            <a:endParaRPr lang="el-GR" sz="1400" dirty="0">
              <a:solidFill>
                <a:schemeClr val="tx2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47686" y="2177184"/>
            <a:ext cx="6872314" cy="1696316"/>
            <a:chOff x="747686" y="2177184"/>
            <a:chExt cx="6872314" cy="1696316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47686" y="2177184"/>
              <a:ext cx="828000" cy="720000"/>
            </a:xfrm>
            <a:prstGeom prst="roundRect">
              <a:avLst>
                <a:gd name="adj" fmla="val 26769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429256" y="2336800"/>
              <a:ext cx="2190744" cy="1536700"/>
            </a:xfrm>
            <a:prstGeom prst="roundRect">
              <a:avLst>
                <a:gd name="adj" fmla="val 8379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Elbow Connector 39"/>
            <p:cNvCxnSpPr>
              <a:stCxn id="33" idx="0"/>
              <a:endCxn id="35" idx="0"/>
            </p:cNvCxnSpPr>
            <p:nvPr/>
          </p:nvCxnSpPr>
          <p:spPr bwMode="auto">
            <a:xfrm rot="16200000" flipH="1">
              <a:off x="3763349" y="-424479"/>
              <a:ext cx="159616" cy="5362942"/>
            </a:xfrm>
            <a:prstGeom prst="bentConnector3">
              <a:avLst>
                <a:gd name="adj1" fmla="val -195732"/>
              </a:avLst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6" name="Rounded Rectangular Callout 35"/>
          <p:cNvSpPr/>
          <p:nvPr/>
        </p:nvSpPr>
        <p:spPr bwMode="auto">
          <a:xfrm>
            <a:off x="5929290" y="620688"/>
            <a:ext cx="3214710" cy="1357322"/>
          </a:xfrm>
          <a:prstGeom prst="wedgeRoundRectCallout">
            <a:avLst>
              <a:gd name="adj1" fmla="val -18937"/>
              <a:gd name="adj2" fmla="val 136409"/>
              <a:gd name="adj3" fmla="val 16667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stiffness of the elastic spring is equal to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post-elastic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stiffness of the whole system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214282" y="4572008"/>
            <a:ext cx="3000375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Where</a:t>
            </a:r>
            <a:r>
              <a:rPr lang="el-GR" sz="1400" dirty="0" smtClean="0">
                <a:solidFill>
                  <a:schemeClr val="tx2"/>
                </a:solidFill>
              </a:rPr>
              <a:t>: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31" grpId="0"/>
      <p:bldP spid="32" grpId="0"/>
      <p:bldP spid="36" grpId="0" animBg="1"/>
      <p:bldP spid="36" grpId="1" animBg="1"/>
      <p:bldP spid="48" grpId="0"/>
    </p:bld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6146</TotalTime>
  <Words>3216</Words>
  <Application>Microsoft Office PowerPoint</Application>
  <PresentationFormat>On-screen Show (4:3)</PresentationFormat>
  <Paragraphs>261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Axis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TechnoLogismiki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Aristotelis E. Charalampakis</cp:lastModifiedBy>
  <cp:revision>769</cp:revision>
  <dcterms:created xsi:type="dcterms:W3CDTF">2008-11-14T12:21:51Z</dcterms:created>
  <dcterms:modified xsi:type="dcterms:W3CDTF">2010-07-13T06:21:51Z</dcterms:modified>
</cp:coreProperties>
</file>